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7"/>
  </p:notesMasterIdLst>
  <p:sldIdLst>
    <p:sldId id="256" r:id="rId3"/>
    <p:sldId id="284" r:id="rId4"/>
    <p:sldId id="266" r:id="rId5"/>
    <p:sldId id="267" r:id="rId6"/>
    <p:sldId id="274" r:id="rId7"/>
    <p:sldId id="268" r:id="rId8"/>
    <p:sldId id="317" r:id="rId9"/>
    <p:sldId id="270" r:id="rId10"/>
    <p:sldId id="271" r:id="rId11"/>
    <p:sldId id="272" r:id="rId12"/>
    <p:sldId id="273" r:id="rId13"/>
    <p:sldId id="320" r:id="rId14"/>
    <p:sldId id="322" r:id="rId15"/>
    <p:sldId id="321" r:id="rId16"/>
    <p:sldId id="328" r:id="rId17"/>
    <p:sldId id="319" r:id="rId18"/>
    <p:sldId id="325" r:id="rId19"/>
    <p:sldId id="332" r:id="rId20"/>
    <p:sldId id="276" r:id="rId21"/>
    <p:sldId id="280" r:id="rId22"/>
    <p:sldId id="286" r:id="rId23"/>
    <p:sldId id="333" r:id="rId24"/>
    <p:sldId id="307" r:id="rId25"/>
    <p:sldId id="288" r:id="rId26"/>
    <p:sldId id="335" r:id="rId27"/>
    <p:sldId id="337" r:id="rId28"/>
    <p:sldId id="338" r:id="rId29"/>
    <p:sldId id="339" r:id="rId30"/>
    <p:sldId id="341" r:id="rId31"/>
    <p:sldId id="340" r:id="rId32"/>
    <p:sldId id="343" r:id="rId33"/>
    <p:sldId id="344" r:id="rId34"/>
    <p:sldId id="347" r:id="rId35"/>
    <p:sldId id="303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68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6" autoAdjust="0"/>
    <p:restoredTop sz="89599" autoAdjust="0"/>
  </p:normalViewPr>
  <p:slideViewPr>
    <p:cSldViewPr>
      <p:cViewPr>
        <p:scale>
          <a:sx n="90" d="100"/>
          <a:sy n="90" d="100"/>
        </p:scale>
        <p:origin x="-1688" y="-176"/>
      </p:cViewPr>
      <p:guideLst>
        <p:guide orient="horz" pos="1968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DCFB90-6354-4D88-9EDD-688F40549627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8C7EE4-AF62-4B59-8E5D-3E40DE43F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41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a teacher has high expectations for his students, regards them as capable and expects them to do well, that teacher may attempt to teach more and to create a more positive atmosphere, leading to higher achievement. Conversely, a teacher who has low expectations is probably less likely to present advanced or challenging material and might unwittingly discourage learning by providing less attention, encouragement or positive feedback.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C7EE4-AF62-4B59-8E5D-3E40DE43F77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CD5BEA-21F4-4612-8084-7022FB3F81F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0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F608F-244C-4D39-B8EE-3D7891715E66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9753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D5AB1-4C78-42B9-B505-ABB0764AD0AF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7384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07140-323D-4392-B84D-43CCE2F51E9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8551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0D0DC-DAB0-C646-B86D-4856C0198D0E}" type="slidenum">
              <a:rPr lang="en-US"/>
              <a:pPr/>
              <a:t>29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6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5105400"/>
            <a:ext cx="4495800" cy="937324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5887149"/>
            <a:ext cx="4191000" cy="666051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BF0C-5363-41DF-B1C2-731DF405AB7E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2FC4-EEB0-4269-B3FE-F5D227020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5558-722B-448A-A1DA-2AAFD6F7C22A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E8FD-5D69-4BA3-BEDA-12FF9BA0C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A45C6-6F28-455E-98F6-B6A7520E8CCD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4226-9D07-44C5-BDAB-B6F363C96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B7472-AE66-43A9-A922-7EAD2D90525E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90B51-731A-4668-A7BD-7EBAAA111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24CC-0F27-4155-82D0-49A49B4C2FF1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9954-22F3-4046-8B0A-DB992A250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F8714-0E88-43BE-9227-E33313AD417F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4902-2880-469B-B7C1-6A7050E2A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43D62-377D-4F8B-89F8-A104BFDEB54A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A14B-A545-4C75-8436-26126974D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02EE0-9A36-4CD3-98AD-954192CB0450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C01AC-E29E-484F-91B7-20A800E8E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FE0E-4FBB-4863-8DAA-8A8EF096ACF4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88779-F4F0-4B0F-93D4-2E3ED8626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5A8B-241F-469F-9F20-2E4CAAD4E7DB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3119C-13ED-42FE-9F7F-A93675ABA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F8826-48D1-467D-BD7F-CD6B548EEA55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832E-B0F5-4F59-9FE9-FC4D3C8C6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B5D374-2256-4AAA-9F3D-DB30BBBE71D2}" type="datetimeFigureOut">
              <a:rPr lang="en-US"/>
              <a:pPr>
                <a:defRPr/>
              </a:pPr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EFC5E3-5788-41B9-8465-A1012A57A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67200" y="5637431"/>
            <a:ext cx="4491038" cy="857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Robert P. Pangrazi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Arizona State University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Gopher Sport</a:t>
            </a:r>
            <a:endParaRPr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4419600"/>
            <a:ext cx="8686800" cy="9906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Promoting Learning:</a:t>
            </a:r>
            <a:br>
              <a:rPr lang="en-US" sz="3600" dirty="0" smtClean="0"/>
            </a:br>
            <a:r>
              <a:rPr lang="en-US" sz="3600" dirty="0" smtClean="0"/>
              <a:t>Professional and Personal Excellence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z="1800" dirty="0"/>
              <a:t>	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391400" cy="4267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z="2800" dirty="0"/>
              <a:t>Model </a:t>
            </a:r>
            <a:r>
              <a:rPr lang="en-US" sz="2800" dirty="0" smtClean="0"/>
              <a:t>personal behavior that you expect students to emulate</a:t>
            </a:r>
          </a:p>
          <a:p>
            <a:pPr lvl="1"/>
            <a:r>
              <a:rPr lang="en-US" sz="2800" dirty="0" smtClean="0"/>
              <a:t>How you look </a:t>
            </a:r>
            <a:endParaRPr lang="en-US" sz="2800" dirty="0"/>
          </a:p>
          <a:p>
            <a:pPr lvl="1"/>
            <a:r>
              <a:rPr lang="en-US" sz="2800" dirty="0" smtClean="0"/>
              <a:t>Politeness</a:t>
            </a:r>
            <a:endParaRPr lang="en-US" sz="2800" dirty="0"/>
          </a:p>
          <a:p>
            <a:pPr lvl="1"/>
            <a:r>
              <a:rPr lang="en-US" sz="2800" dirty="0" smtClean="0"/>
              <a:t>Respect </a:t>
            </a:r>
            <a:r>
              <a:rPr lang="en-US" sz="2800" dirty="0"/>
              <a:t>and concern for others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 feelings</a:t>
            </a:r>
          </a:p>
          <a:p>
            <a:pPr lvl="1"/>
            <a:r>
              <a:rPr lang="en-US" sz="2800" dirty="0" smtClean="0"/>
              <a:t>The love of physical activity</a:t>
            </a:r>
          </a:p>
          <a:p>
            <a:pPr lvl="1"/>
            <a:r>
              <a:rPr lang="en-US" sz="2800" dirty="0" smtClean="0"/>
              <a:t>Passion for the profession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/>
          <a:lstStyle/>
          <a:p>
            <a:r>
              <a:rPr lang="en-US" dirty="0" smtClean="0"/>
              <a:t>Actions </a:t>
            </a:r>
            <a:r>
              <a:rPr lang="en-US" smtClean="0"/>
              <a:t>speak Louder than Words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89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870700" cy="1295400"/>
          </a:xfrm>
        </p:spPr>
        <p:txBody>
          <a:bodyPr/>
          <a:lstStyle/>
          <a:p>
            <a:r>
              <a:rPr lang="en-US" dirty="0" smtClean="0"/>
              <a:t>Expectations Influence You More than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r>
              <a:rPr lang="en-US" sz="4000" dirty="0" smtClean="0"/>
              <a:t>Great teachers set high expectations and challenge themselves &amp; students to reach above their comfort levels</a:t>
            </a:r>
          </a:p>
          <a:p>
            <a:r>
              <a:rPr lang="en-US" sz="4000" dirty="0" smtClean="0"/>
              <a:t>Lesser teachers often set low expectations to create the illusion they are successful</a:t>
            </a:r>
          </a:p>
        </p:txBody>
      </p:sp>
    </p:spTree>
    <p:extLst>
      <p:ext uri="{BB962C8B-B14F-4D97-AF65-F5344CB8AC3E}">
        <p14:creationId xmlns:p14="http://schemas.microsoft.com/office/powerpoint/2010/main" val="212827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Praise Effort, Not Genetics</a:t>
            </a:r>
            <a:br>
              <a:rPr lang="en-US" dirty="0" smtClean="0"/>
            </a:br>
            <a:r>
              <a:rPr lang="en-US" sz="2800" dirty="0" smtClean="0"/>
              <a:t>(Process over Product)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219200" y="1943100"/>
            <a:ext cx="6858000" cy="3581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10-year-olds praised for being smart or gifted became less confident; but kids who were told they were hard workers became more confident &amp; </a:t>
            </a:r>
            <a:r>
              <a:rPr lang="en-US" sz="3600" smtClean="0"/>
              <a:t>better performers.</a:t>
            </a:r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5791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Dweck</a:t>
            </a:r>
            <a:r>
              <a:rPr lang="en-US" dirty="0" smtClean="0">
                <a:solidFill>
                  <a:srgbClr val="FFFFFF"/>
                </a:solidFill>
              </a:rPr>
              <a:t>, C.S. (2007). The Perils and Promises of Praise. </a:t>
            </a:r>
            <a:r>
              <a:rPr lang="en-US" i="1" dirty="0" smtClean="0">
                <a:solidFill>
                  <a:srgbClr val="FFFFFF"/>
                </a:solidFill>
              </a:rPr>
              <a:t>Educational Leadership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6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Competency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1600200"/>
            <a:ext cx="7239000" cy="39319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True expertise requires about 10,000 hours of practice WITH caring teachers who offer “constructive, even painful” feedback.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8077" y="5715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Ericsson, K.A., </a:t>
            </a:r>
            <a:r>
              <a:rPr lang="en-US" dirty="0" err="1" smtClean="0">
                <a:solidFill>
                  <a:srgbClr val="FFFFFF"/>
                </a:solidFill>
              </a:rPr>
              <a:t>Prietula</a:t>
            </a:r>
            <a:r>
              <a:rPr lang="en-US" dirty="0" smtClean="0">
                <a:solidFill>
                  <a:srgbClr val="FFFFFF"/>
                </a:solidFill>
              </a:rPr>
              <a:t>, M.J. &amp; </a:t>
            </a:r>
            <a:r>
              <a:rPr lang="en-US" dirty="0" err="1" smtClean="0">
                <a:solidFill>
                  <a:srgbClr val="FFFFFF"/>
                </a:solidFill>
              </a:rPr>
              <a:t>Cokely</a:t>
            </a:r>
            <a:r>
              <a:rPr lang="en-US" dirty="0" smtClean="0">
                <a:solidFill>
                  <a:srgbClr val="FFFFFF"/>
                </a:solidFill>
              </a:rPr>
              <a:t>, E.T. (2007). The Making of an Expert. </a:t>
            </a:r>
            <a:r>
              <a:rPr lang="en-US" i="1" dirty="0" smtClean="0">
                <a:solidFill>
                  <a:srgbClr val="FFFFFF"/>
                </a:solidFill>
              </a:rPr>
              <a:t>Harvard Business Review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7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Corrective Feedback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219200" y="1828800"/>
            <a:ext cx="6858000" cy="2971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Having a history of dealing with adversity (stretch goals &amp; correction) leads people to have a propensity for general resilience (</a:t>
            </a:r>
            <a:r>
              <a:rPr lang="en-US" sz="4400" dirty="0" err="1" smtClean="0"/>
              <a:t>Seery</a:t>
            </a:r>
            <a:r>
              <a:rPr lang="en-US" sz="4400" dirty="0" smtClean="0"/>
              <a:t>, 2011).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7150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Seery</a:t>
            </a:r>
            <a:r>
              <a:rPr lang="en-US" dirty="0" smtClean="0">
                <a:solidFill>
                  <a:srgbClr val="FFFFFF"/>
                </a:solidFill>
              </a:rPr>
              <a:t>, M.D. (2011). Resilience: A Silver Lining to Experiencing Adverse Life Events? </a:t>
            </a:r>
            <a:r>
              <a:rPr lang="en-US" i="1" dirty="0" smtClean="0">
                <a:solidFill>
                  <a:srgbClr val="FFFFFF"/>
                </a:solidFill>
              </a:rPr>
              <a:t>Current Directions in Psychological Science.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0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Challenge but Don’t Threaten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581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When adversity is </a:t>
            </a:r>
            <a:r>
              <a:rPr lang="en-US" sz="4400" dirty="0"/>
              <a:t>perceived as manageable rather than </a:t>
            </a:r>
            <a:r>
              <a:rPr lang="en-US" sz="4400" dirty="0" smtClean="0"/>
              <a:t>overwhelming, it is </a:t>
            </a:r>
            <a:r>
              <a:rPr lang="en-US" sz="4400" dirty="0"/>
              <a:t>likely to contribute to </a:t>
            </a:r>
            <a:r>
              <a:rPr lang="en-US" sz="4400" dirty="0" smtClean="0"/>
              <a:t>toughness</a:t>
            </a:r>
            <a:r>
              <a:rPr lang="en-US" sz="4400" dirty="0"/>
              <a:t>, control, and </a:t>
            </a:r>
            <a:r>
              <a:rPr lang="en-US" sz="4400" dirty="0" smtClean="0"/>
              <a:t>mastery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562600"/>
            <a:ext cx="533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Mineka, S., &amp; </a:t>
            </a:r>
            <a:r>
              <a:rPr lang="en-US" dirty="0" err="1">
                <a:solidFill>
                  <a:srgbClr val="FFFFFF"/>
                </a:solidFill>
              </a:rPr>
              <a:t>Zinbarg</a:t>
            </a:r>
            <a:r>
              <a:rPr lang="en-US" dirty="0">
                <a:solidFill>
                  <a:srgbClr val="FFFFFF"/>
                </a:solidFill>
              </a:rPr>
              <a:t>, R. (2006). A contemporary learning theory perspective on the etiology of anxiety disorders: It’s not what you thought it was. </a:t>
            </a:r>
            <a:r>
              <a:rPr lang="en-US" i="1" dirty="0">
                <a:solidFill>
                  <a:srgbClr val="FFFFFF"/>
                </a:solidFill>
              </a:rPr>
              <a:t>American Psychologist, 61</a:t>
            </a:r>
            <a:r>
              <a:rPr lang="en-US" dirty="0">
                <a:solidFill>
                  <a:srgbClr val="FFFFFF"/>
                </a:solidFill>
              </a:rPr>
              <a:t>, 10–26.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6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Structure &amp; Class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460500"/>
            <a:ext cx="7696200" cy="39319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Teachers who managed students effectively and relied on traditional teaching methods were most effective as measured by student test scores. (Poplin, 2005).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009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Grit </a:t>
            </a:r>
            <a:r>
              <a:rPr lang="en-US" dirty="0" err="1" smtClean="0"/>
              <a:t>vs</a:t>
            </a:r>
            <a:r>
              <a:rPr lang="en-US" dirty="0" smtClean="0"/>
              <a:t> Talent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600200"/>
            <a:ext cx="7696200" cy="393192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dirty="0" smtClean="0"/>
              <a:t>Grit (passion &amp; perseverance for long-term goals) rather than talent is the best predictor of success.</a:t>
            </a:r>
          </a:p>
          <a:p>
            <a:r>
              <a:rPr lang="en-US" sz="3200" dirty="0" smtClean="0"/>
              <a:t>Grit is a long-term trait – working hard over a long period of time with strong commitment.</a:t>
            </a:r>
          </a:p>
          <a:p>
            <a:r>
              <a:rPr lang="en-US" sz="3200" dirty="0" smtClean="0"/>
              <a:t>Reinforce deliberate practice</a:t>
            </a:r>
            <a:endParaRPr lang="en-US" sz="32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Study </a:t>
            </a:r>
            <a:r>
              <a:rPr lang="en-US" sz="2400" dirty="0">
                <a:solidFill>
                  <a:srgbClr val="FFFFFF"/>
                </a:solidFill>
              </a:rPr>
              <a:t>of spelling bee champs, Ivy League undergrads and Cadets at West Point – Duckworth, 2009</a:t>
            </a:r>
            <a:endParaRPr lang="en-US" sz="3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3652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Deliberate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38862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Clearly defined stretch goal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Full concentration and effort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Immediate and informative feedback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3Rs – Repetition with reflection and refinement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82600" y="5791200"/>
            <a:ext cx="7699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Duckworth, A. (2016). </a:t>
            </a:r>
            <a:r>
              <a:rPr lang="en-US" b="1" dirty="0" smtClean="0">
                <a:solidFill>
                  <a:srgbClr val="FFFFFF"/>
                </a:solidFill>
              </a:rPr>
              <a:t>Grit – The Power of Passion and Perseverance.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Scribner Publishing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5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870700" cy="1066800"/>
          </a:xfrm>
        </p:spPr>
        <p:txBody>
          <a:bodyPr/>
          <a:lstStyle/>
          <a:p>
            <a:r>
              <a:rPr lang="en-US" smtClean="0"/>
              <a:t>Share a Smile</a:t>
            </a:r>
            <a:r>
              <a:rPr lang="en-US" dirty="0" smtClean="0"/>
              <a:t>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419600"/>
          </a:xfrm>
        </p:spPr>
        <p:txBody>
          <a:bodyPr/>
          <a:lstStyle/>
          <a:p>
            <a:r>
              <a:rPr lang="en-US" sz="4000" dirty="0" smtClean="0"/>
              <a:t>A smile tells children you like them more than any other physical or verbal cue</a:t>
            </a:r>
          </a:p>
          <a:p>
            <a:r>
              <a:rPr lang="en-US" sz="4000" dirty="0" smtClean="0"/>
              <a:t>A study showed physical education teachers smiled an average of 2 times in 30 minutes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12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smtClean="0"/>
              <a:t>Make </a:t>
            </a:r>
            <a:r>
              <a:rPr lang="en-US" sz="4400" dirty="0" smtClean="0"/>
              <a:t>a Difference…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0" dirty="0" smtClean="0">
                <a:solidFill>
                  <a:srgbClr val="000000"/>
                </a:solidFill>
              </a:rPr>
              <a:t>“I am only one, but still I am one. I cannot do everything, but still I can do something. I will not refuse to do the something I can do.”</a:t>
            </a: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4876800"/>
            <a:ext cx="326343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Helen Keller (1880- 1968)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z="1800" dirty="0"/>
              <a:t>	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dirty="0" smtClean="0"/>
              <a:t>Correct Behavior </a:t>
            </a:r>
            <a:br>
              <a:rPr lang="en-US" dirty="0" smtClean="0"/>
            </a:br>
            <a:r>
              <a:rPr lang="en-US" dirty="0" smtClean="0"/>
              <a:t>without Emotion</a:t>
            </a:r>
            <a:endParaRPr lang="en-US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3429000"/>
          </a:xfrm>
        </p:spPr>
        <p:txBody>
          <a:bodyPr/>
          <a:lstStyle/>
          <a:p>
            <a:r>
              <a:rPr lang="en-US" sz="3500" dirty="0" smtClean="0"/>
              <a:t>Correct behavior privately</a:t>
            </a:r>
            <a:endParaRPr lang="en-US" sz="3500" dirty="0"/>
          </a:p>
          <a:p>
            <a:r>
              <a:rPr lang="en-US" sz="3500" dirty="0" smtClean="0"/>
              <a:t>Approach the student from the rear or side</a:t>
            </a:r>
          </a:p>
          <a:p>
            <a:r>
              <a:rPr lang="en-US" sz="3500" dirty="0" smtClean="0"/>
              <a:t>Deliver </a:t>
            </a:r>
            <a:r>
              <a:rPr lang="en-US" sz="3500" dirty="0"/>
              <a:t>and </a:t>
            </a:r>
            <a:r>
              <a:rPr lang="en-US" sz="3500" dirty="0" smtClean="0"/>
              <a:t>quickly move away</a:t>
            </a:r>
            <a:endParaRPr lang="en-US" sz="3500" dirty="0"/>
          </a:p>
          <a:p>
            <a:r>
              <a:rPr lang="en-US" sz="3500" dirty="0" smtClean="0"/>
              <a:t>Don’t try to intimidate </a:t>
            </a:r>
            <a:r>
              <a:rPr lang="en-US" sz="3500" dirty="0"/>
              <a:t>– Do be assertive</a:t>
            </a:r>
          </a:p>
          <a:p>
            <a:r>
              <a:rPr lang="en-US" sz="3500" dirty="0"/>
              <a:t>Avoid </a:t>
            </a:r>
            <a:r>
              <a:rPr lang="en-US" sz="3500" dirty="0" smtClean="0"/>
              <a:t>confrontations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4777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Encourage, Don’t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Each individual always decides what is best for them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It is better to teach and encourage 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When we force others to do things and use extrinsic rewards, we ultimately lower their intrinsic motivation.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1442442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U.S. Surgeon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en-US" sz="4400" dirty="0"/>
              <a:t>Eat Better, Move More, Control Stress, and Sleep Better</a:t>
            </a:r>
          </a:p>
          <a:p>
            <a:r>
              <a:rPr lang="en-US" sz="4400" dirty="0"/>
              <a:t>Medicine </a:t>
            </a:r>
            <a:r>
              <a:rPr lang="en-US" sz="4400" dirty="0" smtClean="0"/>
              <a:t>treats but does not </a:t>
            </a:r>
            <a:r>
              <a:rPr lang="en-US" sz="4400" dirty="0"/>
              <a:t>cure </a:t>
            </a:r>
            <a:r>
              <a:rPr lang="en-US" sz="4400" dirty="0" smtClean="0"/>
              <a:t>chronic disease.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Prevention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the key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271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838200"/>
          </a:xfrm>
        </p:spPr>
        <p:txBody>
          <a:bodyPr/>
          <a:lstStyle/>
          <a:p>
            <a:r>
              <a:rPr lang="en-US" dirty="0" smtClean="0"/>
              <a:t>Enhance Our Profession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114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176"/>
              </a:spcBef>
            </a:pPr>
            <a:r>
              <a:rPr lang="en-US" sz="3200" dirty="0" smtClean="0"/>
              <a:t>Physical educators need to be activity and health champions</a:t>
            </a:r>
          </a:p>
          <a:p>
            <a:pPr lvl="1">
              <a:spcBef>
                <a:spcPts val="1176"/>
              </a:spcBef>
            </a:pPr>
            <a:r>
              <a:rPr lang="en-US" sz="2800" dirty="0" smtClean="0"/>
              <a:t>Small group instruction, individual counseling, weight management, classroom teacher training</a:t>
            </a:r>
          </a:p>
          <a:p>
            <a:pPr>
              <a:spcBef>
                <a:spcPts val="1176"/>
              </a:spcBef>
            </a:pPr>
            <a:r>
              <a:rPr lang="en-US" sz="3200" dirty="0" smtClean="0"/>
              <a:t>Personal trainer who works with unskilled, overweight, or embarrassed students</a:t>
            </a:r>
          </a:p>
          <a:p>
            <a:pPr>
              <a:spcBef>
                <a:spcPts val="1176"/>
              </a:spcBef>
            </a:pPr>
            <a:r>
              <a:rPr lang="en-US" sz="3200" dirty="0" smtClean="0"/>
              <a:t>Parent education leader who leads seminars related to  healthy eating, inactivity, and sun safety</a:t>
            </a:r>
          </a:p>
        </p:txBody>
      </p:sp>
    </p:spTree>
    <p:extLst>
      <p:ext uri="{BB962C8B-B14F-4D97-AF65-F5344CB8AC3E}">
        <p14:creationId xmlns:p14="http://schemas.microsoft.com/office/powerpoint/2010/main" val="10973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an Active &amp; Healthy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886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Create an active school environment</a:t>
            </a:r>
          </a:p>
          <a:p>
            <a:pPr lvl="1"/>
            <a:r>
              <a:rPr lang="en-US" sz="2800" dirty="0" smtClean="0"/>
              <a:t>30 minutes engaged and 3 minute break</a:t>
            </a:r>
          </a:p>
          <a:p>
            <a:r>
              <a:rPr lang="en-US" sz="2800" dirty="0" smtClean="0"/>
              <a:t>Change the structure and focus of recess and playground activity</a:t>
            </a:r>
          </a:p>
          <a:p>
            <a:r>
              <a:rPr lang="en-US" sz="2800" dirty="0" smtClean="0"/>
              <a:t>Promote nutrition and healthy eating habits</a:t>
            </a:r>
          </a:p>
          <a:p>
            <a:r>
              <a:rPr lang="en-US" sz="2800" dirty="0" smtClean="0"/>
              <a:t>Teach sun safety skills</a:t>
            </a:r>
          </a:p>
          <a:p>
            <a:r>
              <a:rPr lang="en-US" sz="2800" dirty="0" smtClean="0"/>
              <a:t>Promote activity outside of the school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7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 Physical Activity a Major Accountability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78788" cy="4563035"/>
          </a:xfrm>
        </p:spPr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en-US" sz="3200" dirty="0">
                <a:solidFill>
                  <a:schemeClr val="bg1"/>
                </a:solidFill>
              </a:rPr>
              <a:t>Regular activity for youth increases the probability of an active adult lifestyle (</a:t>
            </a:r>
            <a:r>
              <a:rPr lang="en-US" sz="3200" dirty="0" err="1">
                <a:solidFill>
                  <a:schemeClr val="bg1"/>
                </a:solidFill>
              </a:rPr>
              <a:t>Raitakari</a:t>
            </a:r>
            <a:r>
              <a:rPr lang="en-US" sz="3200" dirty="0">
                <a:solidFill>
                  <a:schemeClr val="bg1"/>
                </a:solidFill>
              </a:rPr>
              <a:t>, et al., 1994; </a:t>
            </a:r>
            <a:r>
              <a:rPr lang="en-US" sz="3200" dirty="0" err="1">
                <a:solidFill>
                  <a:schemeClr val="bg1"/>
                </a:solidFill>
              </a:rPr>
              <a:t>Telama</a:t>
            </a:r>
            <a:r>
              <a:rPr lang="en-US" sz="3200" dirty="0">
                <a:solidFill>
                  <a:schemeClr val="bg1"/>
                </a:solidFill>
              </a:rPr>
              <a:t>, et al., 1997)</a:t>
            </a:r>
          </a:p>
          <a:p>
            <a:pPr>
              <a:buFont typeface="Courier New"/>
              <a:buChar char="o"/>
            </a:pPr>
            <a:r>
              <a:rPr lang="en-US" sz="3200" dirty="0">
                <a:solidFill>
                  <a:schemeClr val="bg1"/>
                </a:solidFill>
              </a:rPr>
              <a:t>All youth have the capability to perform some type of activity</a:t>
            </a:r>
          </a:p>
          <a:p>
            <a:pPr>
              <a:buFont typeface="Courier New"/>
              <a:buChar char="o"/>
            </a:pPr>
            <a:r>
              <a:rPr lang="en-US" sz="3200" dirty="0">
                <a:solidFill>
                  <a:schemeClr val="bg1"/>
                </a:solidFill>
              </a:rPr>
              <a:t>Moderate activity offers health benefits similar to </a:t>
            </a:r>
            <a:r>
              <a:rPr lang="en-US" sz="3200" dirty="0" smtClean="0">
                <a:solidFill>
                  <a:schemeClr val="bg1"/>
                </a:solidFill>
              </a:rPr>
              <a:t>fitness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3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127155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Girls - % Overweight/Obese</a:t>
            </a:r>
            <a:r>
              <a:rPr lang="en-US" sz="3800" baseline="32000" smtClean="0"/>
              <a:t>1,2</a:t>
            </a:r>
          </a:p>
        </p:txBody>
      </p:sp>
      <p:graphicFrame>
        <p:nvGraphicFramePr>
          <p:cNvPr id="26214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799518"/>
              </p:ext>
            </p:extLst>
          </p:nvPr>
        </p:nvGraphicFramePr>
        <p:xfrm>
          <a:off x="977900" y="1025081"/>
          <a:ext cx="7277100" cy="4038601"/>
        </p:xfrm>
        <a:graphic>
          <a:graphicData uri="http://schemas.openxmlformats.org/drawingml/2006/table">
            <a:tbl>
              <a:tblPr/>
              <a:tblGrid>
                <a:gridCol w="1455738"/>
                <a:gridCol w="1416050"/>
                <a:gridCol w="1470025"/>
                <a:gridCol w="1466850"/>
                <a:gridCol w="1468437"/>
              </a:tblGrid>
              <a:tr h="111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Country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Least Active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More Active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Most Active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48.0%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35.9%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22.8%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35.6%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Sweden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23.3%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20.5%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6.5%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16.8%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Australia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20.7%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12.5%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10.4%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14.4%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6" name="Text Box 42"/>
          <p:cNvSpPr txBox="1">
            <a:spLocks noChangeArrowheads="1"/>
          </p:cNvSpPr>
          <p:nvPr/>
        </p:nvSpPr>
        <p:spPr bwMode="auto">
          <a:xfrm>
            <a:off x="228600" y="5634487"/>
            <a:ext cx="6705600" cy="3084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742950" indent="-285750" defTabSz="914400">
              <a:spcBef>
                <a:spcPct val="50000"/>
              </a:spcBef>
            </a:pPr>
            <a:r>
              <a:rPr kumimoji="1" lang="en-US" sz="1400" baseline="30000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Using International standards from Cole, et al., </a:t>
            </a:r>
            <a:r>
              <a:rPr kumimoji="1" lang="en-US" sz="1400" i="1" dirty="0">
                <a:solidFill>
                  <a:srgbClr val="FFFFFF"/>
                </a:solidFill>
                <a:ea typeface="Arial" charset="0"/>
                <a:cs typeface="Arial" charset="0"/>
              </a:rPr>
              <a:t>Br. Med. J.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 320:1-6, 2000.</a:t>
            </a:r>
          </a:p>
        </p:txBody>
      </p:sp>
      <p:sp>
        <p:nvSpPr>
          <p:cNvPr id="38937" name="Rectangle 43"/>
          <p:cNvSpPr>
            <a:spLocks noChangeArrowheads="1"/>
          </p:cNvSpPr>
          <p:nvPr/>
        </p:nvSpPr>
        <p:spPr bwMode="auto">
          <a:xfrm>
            <a:off x="685800" y="6002549"/>
            <a:ext cx="7239000" cy="523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sz="1400" baseline="30000" dirty="0">
                <a:solidFill>
                  <a:srgbClr val="FFFFFF"/>
                </a:solidFill>
                <a:ea typeface="Arial" charset="0"/>
                <a:cs typeface="Arial" charset="0"/>
              </a:rPr>
              <a:t>2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Vincent, Pangrazi, </a:t>
            </a:r>
            <a:r>
              <a:rPr kumimoji="1" lang="en-US" sz="1400" dirty="0" err="1">
                <a:solidFill>
                  <a:srgbClr val="FFFFFF"/>
                </a:solidFill>
                <a:ea typeface="Arial" charset="0"/>
                <a:cs typeface="Arial" charset="0"/>
              </a:rPr>
              <a:t>Raustorp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, </a:t>
            </a:r>
            <a:r>
              <a:rPr kumimoji="1" lang="en-US" sz="1400" dirty="0" err="1">
                <a:solidFill>
                  <a:srgbClr val="FFFFFF"/>
                </a:solidFill>
                <a:ea typeface="Arial" charset="0"/>
                <a:cs typeface="Arial" charset="0"/>
              </a:rPr>
              <a:t>Tomson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, &amp; </a:t>
            </a:r>
            <a:r>
              <a:rPr kumimoji="1" lang="en-US" sz="1400" dirty="0" err="1">
                <a:solidFill>
                  <a:srgbClr val="FFFFFF"/>
                </a:solidFill>
                <a:ea typeface="Arial" charset="0"/>
                <a:cs typeface="Arial" charset="0"/>
              </a:rPr>
              <a:t>Cuddihy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. (August, 2003). Activity levels and BMI of children in the U.S., Sweden, &amp; Australia. </a:t>
            </a:r>
            <a:r>
              <a:rPr kumimoji="1" lang="en-US" sz="1400" i="1" dirty="0">
                <a:solidFill>
                  <a:srgbClr val="FFFFFF"/>
                </a:solidFill>
                <a:ea typeface="Arial" charset="0"/>
                <a:cs typeface="Arial" charset="0"/>
              </a:rPr>
              <a:t>Medicine &amp; Science in Sports &amp; Exercise.</a:t>
            </a:r>
          </a:p>
        </p:txBody>
      </p:sp>
    </p:spTree>
    <p:extLst>
      <p:ext uri="{BB962C8B-B14F-4D97-AF65-F5344CB8AC3E}">
        <p14:creationId xmlns:p14="http://schemas.microsoft.com/office/powerpoint/2010/main" val="62440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1799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Boys - % Overweight/Obese</a:t>
            </a:r>
            <a:r>
              <a:rPr lang="en-US" sz="3800" baseline="32000" smtClean="0"/>
              <a:t>1,2</a:t>
            </a:r>
          </a:p>
        </p:txBody>
      </p:sp>
      <p:graphicFrame>
        <p:nvGraphicFramePr>
          <p:cNvPr id="26419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163759"/>
              </p:ext>
            </p:extLst>
          </p:nvPr>
        </p:nvGraphicFramePr>
        <p:xfrm>
          <a:off x="1009650" y="1612899"/>
          <a:ext cx="7277100" cy="3758978"/>
        </p:xfrm>
        <a:graphic>
          <a:graphicData uri="http://schemas.openxmlformats.org/drawingml/2006/table">
            <a:tbl>
              <a:tblPr/>
              <a:tblGrid>
                <a:gridCol w="1455738"/>
                <a:gridCol w="1416050"/>
                <a:gridCol w="1470025"/>
                <a:gridCol w="1466850"/>
                <a:gridCol w="1468437"/>
              </a:tblGrid>
              <a:tr h="1029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Country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Least Active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More Active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Most Active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46.7%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24.5%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18.8%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33.5%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Sweden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22.9%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18.0%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17.7%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16.6%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Australia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18.8%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17.7%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10.9%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15.8%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0" name="Text Box 42"/>
          <p:cNvSpPr txBox="1">
            <a:spLocks noChangeArrowheads="1"/>
          </p:cNvSpPr>
          <p:nvPr/>
        </p:nvSpPr>
        <p:spPr bwMode="auto">
          <a:xfrm>
            <a:off x="0" y="5562600"/>
            <a:ext cx="6705600" cy="3084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742950" indent="-285750" defTabSz="914400">
              <a:spcBef>
                <a:spcPct val="50000"/>
              </a:spcBef>
            </a:pPr>
            <a:r>
              <a:rPr kumimoji="1" lang="en-US" sz="1400" baseline="30000" dirty="0">
                <a:solidFill>
                  <a:srgbClr val="FFFFFF"/>
                </a:solidFill>
                <a:ea typeface="Arial" charset="0"/>
                <a:cs typeface="Arial" charset="0"/>
              </a:rPr>
              <a:t>1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Using International standards from Cole, et al., </a:t>
            </a:r>
            <a:r>
              <a:rPr kumimoji="1" lang="en-US" sz="1400" i="1" dirty="0">
                <a:solidFill>
                  <a:srgbClr val="FFFFFF"/>
                </a:solidFill>
                <a:ea typeface="Arial" charset="0"/>
                <a:cs typeface="Arial" charset="0"/>
              </a:rPr>
              <a:t>Br. Med. J.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 320:1-6, 2000.</a:t>
            </a:r>
          </a:p>
        </p:txBody>
      </p:sp>
      <p:sp>
        <p:nvSpPr>
          <p:cNvPr id="39961" name="Text Box 43"/>
          <p:cNvSpPr txBox="1">
            <a:spLocks noChangeArrowheads="1"/>
          </p:cNvSpPr>
          <p:nvPr/>
        </p:nvSpPr>
        <p:spPr bwMode="auto">
          <a:xfrm>
            <a:off x="457200" y="6039961"/>
            <a:ext cx="7467600" cy="523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sz="1400" baseline="30000" dirty="0">
                <a:solidFill>
                  <a:srgbClr val="FFFFFF"/>
                </a:solidFill>
                <a:ea typeface="Arial" charset="0"/>
                <a:cs typeface="Arial" charset="0"/>
              </a:rPr>
              <a:t>2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Vincent, Pangrazi, </a:t>
            </a:r>
            <a:r>
              <a:rPr kumimoji="1" lang="en-US" sz="1400" dirty="0" err="1">
                <a:solidFill>
                  <a:srgbClr val="FFFFFF"/>
                </a:solidFill>
                <a:ea typeface="Arial" charset="0"/>
                <a:cs typeface="Arial" charset="0"/>
              </a:rPr>
              <a:t>Raustorp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, </a:t>
            </a:r>
            <a:r>
              <a:rPr kumimoji="1" lang="en-US" sz="1400" dirty="0" err="1">
                <a:solidFill>
                  <a:srgbClr val="FFFFFF"/>
                </a:solidFill>
                <a:ea typeface="Arial" charset="0"/>
                <a:cs typeface="Arial" charset="0"/>
              </a:rPr>
              <a:t>Tomson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, &amp; </a:t>
            </a:r>
            <a:r>
              <a:rPr kumimoji="1" lang="en-US" sz="1400" dirty="0" err="1">
                <a:solidFill>
                  <a:srgbClr val="FFFFFF"/>
                </a:solidFill>
                <a:ea typeface="Arial" charset="0"/>
                <a:cs typeface="Arial" charset="0"/>
              </a:rPr>
              <a:t>Cuddihy</a:t>
            </a:r>
            <a:r>
              <a:rPr kumimoji="1" lang="en-US" sz="1400" dirty="0">
                <a:solidFill>
                  <a:srgbClr val="FFFFFF"/>
                </a:solidFill>
                <a:ea typeface="Arial" charset="0"/>
                <a:cs typeface="Arial" charset="0"/>
              </a:rPr>
              <a:t>. (August, 2003). Activity levels and BMI of children in the U.S., Sweden, &amp; Australia. </a:t>
            </a:r>
            <a:r>
              <a:rPr kumimoji="1" lang="en-US" sz="1400" i="1" dirty="0">
                <a:solidFill>
                  <a:srgbClr val="FFFFFF"/>
                </a:solidFill>
                <a:ea typeface="Arial" charset="0"/>
                <a:cs typeface="Arial" charset="0"/>
              </a:rPr>
              <a:t>Medicine &amp; Science in Sports &amp; Exercise.</a:t>
            </a:r>
            <a:endParaRPr lang="en-US" sz="1400" dirty="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56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dirty="0" smtClean="0"/>
              <a:t>“Learning takes Energy and Vigor”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b="0" dirty="0" smtClean="0"/>
              <a:t>The school environment needs to promote active and healthy behaviors in students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0" dirty="0" smtClean="0"/>
              <a:t>Active and healthy children can reach their maximum potential when they have the “energy to learn”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0" dirty="0" smtClean="0"/>
              <a:t>“Sick and tired” people rarely are open to learning and new ideas</a:t>
            </a:r>
          </a:p>
        </p:txBody>
      </p:sp>
    </p:spTree>
    <p:extLst>
      <p:ext uri="{BB962C8B-B14F-4D97-AF65-F5344CB8AC3E}">
        <p14:creationId xmlns:p14="http://schemas.microsoft.com/office/powerpoint/2010/main" val="143800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noFill/>
          <a:ln/>
        </p:spPr>
        <p:txBody>
          <a:bodyPr anchor="t"/>
          <a:lstStyle/>
          <a:p>
            <a:r>
              <a:rPr lang="en-US" dirty="0" smtClean="0"/>
              <a:t> Lifestyle Activities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295400"/>
            <a:ext cx="8229600" cy="4267200"/>
          </a:xfrm>
          <a:noFill/>
          <a:ln/>
        </p:spPr>
        <p:txBody>
          <a:bodyPr/>
          <a:lstStyle/>
          <a:p>
            <a:pPr marL="285750" indent="-285750">
              <a:lnSpc>
                <a:spcPct val="110000"/>
              </a:lnSpc>
              <a:spcBef>
                <a:spcPct val="55000"/>
              </a:spcBef>
              <a:spcAft>
                <a:spcPct val="30000"/>
              </a:spcAft>
            </a:pPr>
            <a:r>
              <a:rPr lang="en-US" sz="2800" b="0" dirty="0"/>
              <a:t>Require little stress and anxiety</a:t>
            </a:r>
          </a:p>
          <a:p>
            <a:pPr marL="285750" indent="-285750">
              <a:lnSpc>
                <a:spcPct val="110000"/>
              </a:lnSpc>
              <a:spcBef>
                <a:spcPct val="55000"/>
              </a:spcBef>
              <a:spcAft>
                <a:spcPct val="30000"/>
              </a:spcAft>
            </a:pPr>
            <a:r>
              <a:rPr lang="en-US" sz="2800" b="0" dirty="0"/>
              <a:t>Are non-competitive</a:t>
            </a:r>
          </a:p>
          <a:p>
            <a:pPr marL="285750" indent="-285750">
              <a:lnSpc>
                <a:spcPct val="110000"/>
              </a:lnSpc>
              <a:spcBef>
                <a:spcPct val="55000"/>
              </a:spcBef>
              <a:spcAft>
                <a:spcPct val="30000"/>
              </a:spcAft>
            </a:pPr>
            <a:r>
              <a:rPr lang="en-US" sz="2800" b="0" dirty="0" smtClean="0"/>
              <a:t>Are able </a:t>
            </a:r>
            <a:r>
              <a:rPr lang="en-US" sz="2800" b="0" dirty="0"/>
              <a:t>to be done with another person</a:t>
            </a:r>
          </a:p>
          <a:p>
            <a:pPr marL="285750" indent="-285750">
              <a:lnSpc>
                <a:spcPct val="110000"/>
              </a:lnSpc>
              <a:spcBef>
                <a:spcPct val="55000"/>
              </a:spcBef>
              <a:spcAft>
                <a:spcPct val="30000"/>
              </a:spcAft>
            </a:pPr>
            <a:r>
              <a:rPr lang="en-US" sz="2800" b="0" dirty="0" smtClean="0"/>
              <a:t>Allow participants to </a:t>
            </a:r>
            <a:r>
              <a:rPr lang="en-US" sz="2800" b="0" dirty="0"/>
              <a:t>avoid feeling self-critical</a:t>
            </a:r>
          </a:p>
          <a:p>
            <a:pPr marL="285750" indent="-285750">
              <a:lnSpc>
                <a:spcPct val="110000"/>
              </a:lnSpc>
              <a:spcBef>
                <a:spcPct val="55000"/>
              </a:spcBef>
              <a:spcAft>
                <a:spcPct val="30000"/>
              </a:spcAft>
            </a:pPr>
            <a:r>
              <a:rPr lang="en-US" sz="2800" b="0" dirty="0" smtClean="0"/>
              <a:t>Offer </a:t>
            </a:r>
            <a:r>
              <a:rPr lang="en-US" sz="2800" b="0" dirty="0"/>
              <a:t>perceived value </a:t>
            </a:r>
            <a:r>
              <a:rPr lang="en-US" sz="2800" b="0" dirty="0" smtClean="0"/>
              <a:t>to each </a:t>
            </a:r>
            <a:r>
              <a:rPr lang="en-US" sz="2800" b="0" dirty="0"/>
              <a:t>individual</a:t>
            </a:r>
          </a:p>
        </p:txBody>
      </p:sp>
    </p:spTree>
    <p:extLst>
      <p:ext uri="{BB962C8B-B14F-4D97-AF65-F5344CB8AC3E}">
        <p14:creationId xmlns:p14="http://schemas.microsoft.com/office/powerpoint/2010/main" val="128985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327" y="1143000"/>
            <a:ext cx="8153400" cy="449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ts val="1872"/>
              </a:spcBef>
            </a:pPr>
            <a:r>
              <a:rPr lang="en-US" sz="3600" dirty="0" smtClean="0"/>
              <a:t>Create </a:t>
            </a:r>
            <a:r>
              <a:rPr lang="en-US" sz="3600" dirty="0"/>
              <a:t>a learning environment in which </a:t>
            </a:r>
            <a:r>
              <a:rPr lang="en-US" sz="3600" dirty="0" smtClean="0"/>
              <a:t>you are </a:t>
            </a:r>
            <a:r>
              <a:rPr lang="en-US" sz="3600" dirty="0"/>
              <a:t>comfortable. </a:t>
            </a:r>
          </a:p>
          <a:p>
            <a:pPr>
              <a:lnSpc>
                <a:spcPct val="90000"/>
              </a:lnSpc>
              <a:spcBef>
                <a:spcPts val="1872"/>
              </a:spcBef>
            </a:pPr>
            <a:r>
              <a:rPr lang="en-US" sz="3600" dirty="0" smtClean="0"/>
              <a:t>Students differ in ability. But, all students are of equal worth. No student is special, they are all special </a:t>
            </a:r>
          </a:p>
          <a:p>
            <a:pPr>
              <a:lnSpc>
                <a:spcPct val="90000"/>
              </a:lnSpc>
              <a:spcBef>
                <a:spcPts val="1872"/>
              </a:spcBef>
            </a:pPr>
            <a:r>
              <a:rPr lang="en-US" sz="3600" dirty="0" smtClean="0"/>
              <a:t>When you allow students to be behavioral outliers it slowly pushes them farther from the group norm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227" y="152400"/>
            <a:ext cx="8229600" cy="1143000"/>
          </a:xfrm>
        </p:spPr>
        <p:txBody>
          <a:bodyPr/>
          <a:lstStyle/>
          <a:p>
            <a:r>
              <a:rPr lang="en-US" sz="4000" dirty="0" smtClean="0"/>
              <a:t>The Learning Environment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063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304800"/>
            <a:ext cx="8229600" cy="838200"/>
          </a:xfrm>
        </p:spPr>
        <p:txBody>
          <a:bodyPr/>
          <a:lstStyle/>
          <a:p>
            <a:r>
              <a:rPr lang="en-US" dirty="0" smtClean="0"/>
              <a:t>Reinforce all Lifestyle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155700"/>
            <a:ext cx="8229600" cy="4388488"/>
          </a:xfrm>
        </p:spPr>
        <p:txBody>
          <a:bodyPr>
            <a:normAutofit/>
          </a:bodyPr>
          <a:lstStyle/>
          <a:p>
            <a:r>
              <a:rPr lang="en-US" sz="3200" b="0" dirty="0" smtClean="0"/>
              <a:t>All activity is beneficial – try to avoid the performance hierarchy for praise and reinforcement</a:t>
            </a:r>
          </a:p>
          <a:p>
            <a:pPr lvl="1"/>
            <a:r>
              <a:rPr lang="en-US" sz="2800" b="0" dirty="0" smtClean="0"/>
              <a:t>Moving is moving – All activity counts</a:t>
            </a:r>
          </a:p>
          <a:p>
            <a:pPr lvl="1"/>
            <a:r>
              <a:rPr lang="en-US" sz="2800" b="0" dirty="0" smtClean="0"/>
              <a:t>Winning is a natural reinforcement – The non-winners also need reinforcement</a:t>
            </a:r>
          </a:p>
          <a:p>
            <a:pPr lvl="1"/>
            <a:r>
              <a:rPr lang="en-US" sz="2800" b="0" dirty="0" smtClean="0"/>
              <a:t>If we all move for 30 minutes, we all deserve reinforcement regardless of the intensity of the activity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7397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66" y="457200"/>
            <a:ext cx="88373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Teach Healthy School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60" y="1574800"/>
            <a:ext cx="7696200" cy="428856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Fast walking in school settings</a:t>
            </a:r>
          </a:p>
          <a:p>
            <a:r>
              <a:rPr lang="en-US" sz="3000" dirty="0" smtClean="0"/>
              <a:t>Change the structure and focus of recess and playground activity</a:t>
            </a:r>
          </a:p>
          <a:p>
            <a:r>
              <a:rPr lang="en-US" sz="3000" dirty="0" smtClean="0"/>
              <a:t>Promote nutrition and healthy eating habits</a:t>
            </a:r>
          </a:p>
          <a:p>
            <a:r>
              <a:rPr lang="en-US" sz="3000" dirty="0" smtClean="0"/>
              <a:t>Teach sun safety skills</a:t>
            </a:r>
          </a:p>
          <a:p>
            <a:r>
              <a:rPr lang="en-US" sz="3000" dirty="0" smtClean="0"/>
              <a:t>Promote activity outside of the school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r>
              <a:rPr lang="en-US" dirty="0" smtClean="0"/>
              <a:t>Promote Family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267200"/>
          </a:xfrm>
        </p:spPr>
        <p:txBody>
          <a:bodyPr/>
          <a:lstStyle/>
          <a:p>
            <a:r>
              <a:rPr lang="en-US" sz="2600" dirty="0" smtClean="0"/>
              <a:t>Schedule activities – 30 minutes 3 days a week</a:t>
            </a:r>
          </a:p>
          <a:p>
            <a:r>
              <a:rPr lang="en-US" sz="2600" dirty="0" smtClean="0"/>
              <a:t>Tell neighbors what you are doing for activity</a:t>
            </a:r>
          </a:p>
          <a:p>
            <a:r>
              <a:rPr lang="en-US" sz="2600" dirty="0" smtClean="0"/>
              <a:t>Let all family members choose activities</a:t>
            </a:r>
          </a:p>
          <a:p>
            <a:pPr lvl="1"/>
            <a:r>
              <a:rPr lang="en-US" sz="2600" dirty="0" smtClean="0"/>
              <a:t>Tag, swim, toss a ball, jump rope, dance to music</a:t>
            </a:r>
          </a:p>
          <a:p>
            <a:pPr lvl="1"/>
            <a:r>
              <a:rPr lang="en-US" sz="2600" dirty="0" smtClean="0"/>
              <a:t>Walk the dog, go for a jog, walk, or bike ride</a:t>
            </a:r>
          </a:p>
          <a:p>
            <a:pPr lvl="1"/>
            <a:r>
              <a:rPr lang="en-US" sz="2600" dirty="0" smtClean="0"/>
              <a:t>Celebrate special occasions with with something active</a:t>
            </a:r>
          </a:p>
          <a:p>
            <a:pPr lvl="1"/>
            <a:r>
              <a:rPr lang="en-US" sz="2600" dirty="0" smtClean="0"/>
              <a:t>Have the entire family involved in household chores</a:t>
            </a:r>
          </a:p>
          <a:p>
            <a:pPr lvl="1"/>
            <a:r>
              <a:rPr lang="en-US" sz="2600" dirty="0" smtClean="0"/>
              <a:t>Park farther away and walk to places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4698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Monitor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447800"/>
            <a:ext cx="82296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People of all ages overestimate how active they are and underestimate how many calories they have ingested</a:t>
            </a:r>
          </a:p>
          <a:p>
            <a:r>
              <a:rPr lang="en-US" sz="3200" dirty="0" smtClean="0"/>
              <a:t>Recall instruments take time and energy</a:t>
            </a:r>
          </a:p>
          <a:p>
            <a:r>
              <a:rPr lang="en-US" sz="3200" dirty="0" smtClean="0"/>
              <a:t>Today’s pedometers are highly accurate and easy for students to operate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544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2514600"/>
            <a:ext cx="8239862" cy="203494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/>
                <a:cs typeface="Arial"/>
              </a:rPr>
              <a:t>They may forget what you said, but they will never forget how you made them </a:t>
            </a:r>
            <a:r>
              <a:rPr lang="en-US" dirty="0" smtClean="0">
                <a:latin typeface="Arial"/>
                <a:cs typeface="Arial"/>
              </a:rPr>
              <a:t>feel…</a:t>
            </a:r>
            <a:r>
              <a:rPr lang="en-US" sz="4000" dirty="0" smtClean="0">
                <a:latin typeface="Arial"/>
                <a:cs typeface="Arial"/>
              </a:rPr>
              <a:t>	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			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1800" dirty="0" smtClean="0">
                <a:latin typeface="Arial"/>
                <a:cs typeface="Arial"/>
              </a:rPr>
              <a:t>Carl </a:t>
            </a:r>
            <a:r>
              <a:rPr lang="en-US" sz="1800" dirty="0">
                <a:latin typeface="Arial"/>
                <a:cs typeface="Arial"/>
              </a:rPr>
              <a:t>W. </a:t>
            </a:r>
            <a:r>
              <a:rPr lang="en-US" sz="1800" dirty="0" err="1">
                <a:latin typeface="Arial"/>
                <a:cs typeface="Arial"/>
              </a:rPr>
              <a:t>Buechner</a:t>
            </a:r>
            <a:r>
              <a:rPr lang="en-US" sz="1800" dirty="0">
                <a:latin typeface="Arial"/>
                <a:cs typeface="Arial"/>
              </a:rPr>
              <a:t/>
            </a:r>
            <a:br>
              <a:rPr lang="en-US" sz="1800" dirty="0">
                <a:latin typeface="Arial"/>
                <a:cs typeface="Arial"/>
              </a:rPr>
            </a:br>
            <a:endParaRPr lang="en-US" sz="1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4990" y="756847"/>
            <a:ext cx="5361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0000"/>
                </a:solidFill>
              </a:rPr>
              <a:t>Teach with Passion</a:t>
            </a:r>
            <a:endParaRPr lang="en-US" sz="4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3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6650" y="533400"/>
            <a:ext cx="6870700" cy="990600"/>
          </a:xfrm>
        </p:spPr>
        <p:txBody>
          <a:bodyPr/>
          <a:lstStyle/>
          <a:p>
            <a:r>
              <a:rPr lang="en-US" dirty="0" smtClean="0"/>
              <a:t>Kids are Different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3505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By the age of three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…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Professional Families - 500,000 encourages and 80,000 discourages</a:t>
            </a:r>
          </a:p>
          <a:p>
            <a:pPr lvl="1">
              <a:lnSpc>
                <a:spcPct val="120000"/>
              </a:lnSpc>
            </a:pPr>
            <a:r>
              <a:rPr lang="en-US" sz="3200" dirty="0" smtClean="0"/>
              <a:t>Welfare families – 80,000 encourages and 200,000 discourages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57150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aseline="30000" dirty="0">
                <a:solidFill>
                  <a:srgbClr val="FFFFFF"/>
                </a:solidFill>
              </a:rPr>
              <a:t>1</a:t>
            </a:r>
            <a:r>
              <a:rPr lang="en-US" dirty="0">
                <a:solidFill>
                  <a:srgbClr val="FFFFFF"/>
                </a:solidFill>
              </a:rPr>
              <a:t>Hart, B. &amp; Riley, T.R. (1995). </a:t>
            </a:r>
            <a:r>
              <a:rPr lang="en-US" i="1" dirty="0">
                <a:solidFill>
                  <a:srgbClr val="FFFFFF"/>
                </a:solidFill>
              </a:rPr>
              <a:t>Meaningful differences in the everyday experience of young American children. </a:t>
            </a:r>
            <a:r>
              <a:rPr lang="en-US" dirty="0">
                <a:solidFill>
                  <a:srgbClr val="FFFFFF"/>
                </a:solidFill>
              </a:rPr>
              <a:t>Baltimore: Paul H. Brookes.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4724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Who Needs you Most?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371600"/>
          </a:xfrm>
        </p:spPr>
        <p:txBody>
          <a:bodyPr/>
          <a:lstStyle/>
          <a:p>
            <a:r>
              <a:rPr lang="en-US" smtClean="0"/>
              <a:t>Teachers are </a:t>
            </a:r>
            <a:r>
              <a:rPr lang="en-US" dirty="0" smtClean="0"/>
              <a:t>Agents of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Parents give you their children with the hope that you will give them a future</a:t>
            </a:r>
          </a:p>
          <a:p>
            <a:r>
              <a:rPr lang="en-US" sz="4000" dirty="0" smtClean="0"/>
              <a:t>Cynicism destroys hope – It fosters pessimism and destroys the belief that education can help students build a better life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105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z="1800" dirty="0"/>
              <a:t>	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Some Kids Need </a:t>
            </a:r>
            <a:br>
              <a:rPr lang="en-US" dirty="0" smtClean="0"/>
            </a:br>
            <a:r>
              <a:rPr lang="en-US" dirty="0" smtClean="0"/>
              <a:t>You More than Others</a:t>
            </a: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Those without good families need </a:t>
            </a:r>
            <a:r>
              <a:rPr lang="en-US" sz="3600" dirty="0" smtClean="0"/>
              <a:t>structure, direction, and support </a:t>
            </a:r>
            <a:r>
              <a:rPr lang="en-US" sz="3600" dirty="0"/>
              <a:t>most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Empathy and understanding is learned from teachers who model this behavior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You learn to be “somebody” by being around “somebody” who is “somebody”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847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295400"/>
          </a:xfrm>
        </p:spPr>
        <p:txBody>
          <a:bodyPr/>
          <a:lstStyle/>
          <a:p>
            <a:r>
              <a:rPr lang="en-US" dirty="0" smtClean="0"/>
              <a:t>Have Kids Changed?</a:t>
            </a:r>
            <a:br>
              <a:rPr lang="en-US" dirty="0" smtClean="0"/>
            </a:br>
            <a:r>
              <a:rPr lang="en-US" dirty="0" smtClean="0"/>
              <a:t>Or, Are You Growing Older?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57400" y="2133600"/>
            <a:ext cx="5562600" cy="3048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000" dirty="0" smtClean="0"/>
              <a:t>They don’t care</a:t>
            </a:r>
          </a:p>
          <a:p>
            <a:r>
              <a:rPr lang="en-US" sz="4000" dirty="0" smtClean="0"/>
              <a:t>They are inactive</a:t>
            </a:r>
          </a:p>
          <a:p>
            <a:r>
              <a:rPr lang="en-US" sz="4000" dirty="0" smtClean="0"/>
              <a:t>They are disrespectful</a:t>
            </a:r>
          </a:p>
          <a:p>
            <a:r>
              <a:rPr lang="en-US" sz="4000" dirty="0" smtClean="0"/>
              <a:t>They don’t work hard</a:t>
            </a:r>
          </a:p>
        </p:txBody>
      </p:sp>
    </p:spTree>
    <p:extLst>
      <p:ext uri="{BB962C8B-B14F-4D97-AF65-F5344CB8AC3E}">
        <p14:creationId xmlns:p14="http://schemas.microsoft.com/office/powerpoint/2010/main" val="13118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43800" cy="1219200"/>
          </a:xfrm>
        </p:spPr>
        <p:txBody>
          <a:bodyPr/>
          <a:lstStyle/>
          <a:p>
            <a:r>
              <a:rPr lang="en-US" dirty="0" smtClean="0"/>
              <a:t>Who Makes a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793" y="1219200"/>
            <a:ext cx="7620000" cy="2895600"/>
          </a:xfrm>
        </p:spPr>
        <p:txBody>
          <a:bodyPr/>
          <a:lstStyle/>
          <a:p>
            <a:r>
              <a:rPr lang="en-US" sz="4000" dirty="0" smtClean="0"/>
              <a:t>Parents don’t care</a:t>
            </a:r>
          </a:p>
          <a:p>
            <a:r>
              <a:rPr lang="en-US" sz="4000" dirty="0" smtClean="0"/>
              <a:t>Schools don’t value PE</a:t>
            </a:r>
          </a:p>
          <a:p>
            <a:r>
              <a:rPr lang="en-US" sz="4000" dirty="0" smtClean="0"/>
              <a:t>Students don’t like PE</a:t>
            </a:r>
          </a:p>
          <a:p>
            <a:r>
              <a:rPr lang="en-US" sz="4000" dirty="0" smtClean="0"/>
              <a:t>Why should I care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4950" y="4343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Accept responsibility rather than placing blame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7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z="1800" dirty="0"/>
              <a:t>	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6200" cy="3886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ts val="1272"/>
              </a:spcBef>
            </a:pPr>
            <a:r>
              <a:rPr lang="en-US" sz="3600" dirty="0" smtClean="0"/>
              <a:t>Productive </a:t>
            </a:r>
            <a:r>
              <a:rPr lang="en-US" sz="3600" dirty="0"/>
              <a:t>behavior and </a:t>
            </a:r>
            <a:r>
              <a:rPr lang="en-US" sz="3600" dirty="0" smtClean="0"/>
              <a:t>unacceptable behavior </a:t>
            </a:r>
            <a:r>
              <a:rPr lang="en-US" sz="3600" dirty="0"/>
              <a:t>are learned, therefore both can change for </a:t>
            </a:r>
            <a:r>
              <a:rPr lang="en-US" sz="3600" dirty="0" smtClean="0"/>
              <a:t>better </a:t>
            </a:r>
            <a:r>
              <a:rPr lang="en-US" sz="3600" dirty="0"/>
              <a:t>or </a:t>
            </a:r>
            <a:r>
              <a:rPr lang="en-US" sz="3600" dirty="0" smtClean="0"/>
              <a:t>worse</a:t>
            </a:r>
          </a:p>
          <a:p>
            <a:pPr>
              <a:spcBef>
                <a:spcPts val="1272"/>
              </a:spcBef>
            </a:pPr>
            <a:r>
              <a:rPr lang="en-US" sz="3600" dirty="0" smtClean="0"/>
              <a:t>What you don’t correct, you condone</a:t>
            </a:r>
            <a:endParaRPr lang="en-US" sz="3600" dirty="0"/>
          </a:p>
          <a:p>
            <a:pPr>
              <a:spcBef>
                <a:spcPts val="1272"/>
              </a:spcBef>
            </a:pPr>
            <a:r>
              <a:rPr lang="en-US" sz="3600" dirty="0" smtClean="0"/>
              <a:t>No Consequence – No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Teachers are Change Agents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41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6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9|0.5"/>
</p:tagLst>
</file>

<file path=ppt/theme/theme1.xml><?xml version="1.0" encoding="utf-8"?>
<a:theme xmlns:a="http://schemas.openxmlformats.org/drawingml/2006/main" name="TC019717339991">
  <a:themeElements>
    <a:clrScheme name="green &amp; yellow">
      <a:dk1>
        <a:srgbClr val="000000"/>
      </a:dk1>
      <a:lt1>
        <a:srgbClr val="000000"/>
      </a:lt1>
      <a:dk2>
        <a:srgbClr val="1F497D"/>
      </a:dk2>
      <a:lt2>
        <a:srgbClr val="4E9E00"/>
      </a:lt2>
      <a:accent1>
        <a:srgbClr val="EDC201"/>
      </a:accent1>
      <a:accent2>
        <a:srgbClr val="2C4000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A075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1E854A-E0A2-4DE2-8189-6C110881BF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TC019717339991</Template>
  <TotalTime>1994</TotalTime>
  <Words>1658</Words>
  <Application>Microsoft Macintosh PowerPoint</Application>
  <PresentationFormat>On-screen Show (4:3)</PresentationFormat>
  <Paragraphs>211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TC019717339991</vt:lpstr>
      <vt:lpstr>Promoting Learning: Professional and Personal Excellence</vt:lpstr>
      <vt:lpstr>Make a Difference…</vt:lpstr>
      <vt:lpstr>The Learning Environment</vt:lpstr>
      <vt:lpstr>Kids are Different</vt:lpstr>
      <vt:lpstr>Teachers are Agents of Hope</vt:lpstr>
      <vt:lpstr>Some Kids Need  You More than Others</vt:lpstr>
      <vt:lpstr>Have Kids Changed? Or, Are You Growing Older?</vt:lpstr>
      <vt:lpstr>Who Makes a Difference?</vt:lpstr>
      <vt:lpstr>Teachers are Change Agents</vt:lpstr>
      <vt:lpstr>Actions speak Louder than Words</vt:lpstr>
      <vt:lpstr>Expectations Influence You More than Students</vt:lpstr>
      <vt:lpstr>Praise Effort, Not Genetics (Process over Product)</vt:lpstr>
      <vt:lpstr>Competency</vt:lpstr>
      <vt:lpstr>Corrective Feedback </vt:lpstr>
      <vt:lpstr>Challenge but Don’t Threaten</vt:lpstr>
      <vt:lpstr>Structure &amp; Class Management</vt:lpstr>
      <vt:lpstr>Grit vs Talent</vt:lpstr>
      <vt:lpstr>Deliberate Practice</vt:lpstr>
      <vt:lpstr>Share a Smile…</vt:lpstr>
      <vt:lpstr>Correct Behavior  without Emotion</vt:lpstr>
      <vt:lpstr>Encourage, Don’t Force</vt:lpstr>
      <vt:lpstr>U.S. Surgeon General</vt:lpstr>
      <vt:lpstr>Enhance Our Profession </vt:lpstr>
      <vt:lpstr>Create an Active &amp; Healthy School</vt:lpstr>
      <vt:lpstr>Make Physical Activity a Major Accountability Outcome</vt:lpstr>
      <vt:lpstr>Girls - % Overweight/Obese1,2</vt:lpstr>
      <vt:lpstr>Boys - % Overweight/Obese1,2</vt:lpstr>
      <vt:lpstr>“Learning takes Energy and Vigor”</vt:lpstr>
      <vt:lpstr> Lifestyle Activities…</vt:lpstr>
      <vt:lpstr>Reinforce all Lifestyle Activity</vt:lpstr>
      <vt:lpstr>Teach Healthy School Behaviors</vt:lpstr>
      <vt:lpstr>Promote Family Activities</vt:lpstr>
      <vt:lpstr>Monitor Physical Activity</vt:lpstr>
      <vt:lpstr>They may forget what you said, but they will never forget how you made them feel…      Carl W. Buechner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Robert</dc:creator>
  <cp:lastModifiedBy>Jonathan Hermosura</cp:lastModifiedBy>
  <cp:revision>112</cp:revision>
  <dcterms:modified xsi:type="dcterms:W3CDTF">2016-12-01T21:46:32Z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TC019717339991</vt:lpwstr>
  </property>
</Properties>
</file>