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  <p:sldMasterId id="2147483687" r:id="rId2"/>
    <p:sldMasterId id="2147483690" r:id="rId3"/>
  </p:sldMasterIdLst>
  <p:notesMasterIdLst>
    <p:notesMasterId r:id="rId45"/>
  </p:notesMasterIdLst>
  <p:sldIdLst>
    <p:sldId id="256" r:id="rId4"/>
    <p:sldId id="279" r:id="rId5"/>
    <p:sldId id="299" r:id="rId6"/>
    <p:sldId id="265" r:id="rId7"/>
    <p:sldId id="267" r:id="rId8"/>
    <p:sldId id="266" r:id="rId9"/>
    <p:sldId id="300" r:id="rId10"/>
    <p:sldId id="258" r:id="rId11"/>
    <p:sldId id="257" r:id="rId12"/>
    <p:sldId id="292" r:id="rId13"/>
    <p:sldId id="262" r:id="rId14"/>
    <p:sldId id="298" r:id="rId15"/>
    <p:sldId id="301" r:id="rId16"/>
    <p:sldId id="302" r:id="rId17"/>
    <p:sldId id="294" r:id="rId18"/>
    <p:sldId id="295" r:id="rId19"/>
    <p:sldId id="296" r:id="rId20"/>
    <p:sldId id="297" r:id="rId21"/>
    <p:sldId id="282" r:id="rId22"/>
    <p:sldId id="283" r:id="rId23"/>
    <p:sldId id="284" r:id="rId24"/>
    <p:sldId id="285" r:id="rId25"/>
    <p:sldId id="289" r:id="rId26"/>
    <p:sldId id="286" r:id="rId27"/>
    <p:sldId id="287" r:id="rId28"/>
    <p:sldId id="281" r:id="rId29"/>
    <p:sldId id="303" r:id="rId30"/>
    <p:sldId id="290" r:id="rId31"/>
    <p:sldId id="259" r:id="rId32"/>
    <p:sldId id="260" r:id="rId33"/>
    <p:sldId id="277" r:id="rId34"/>
    <p:sldId id="261" r:id="rId35"/>
    <p:sldId id="304" r:id="rId36"/>
    <p:sldId id="273" r:id="rId37"/>
    <p:sldId id="274" r:id="rId38"/>
    <p:sldId id="275" r:id="rId39"/>
    <p:sldId id="305" r:id="rId40"/>
    <p:sldId id="306" r:id="rId41"/>
    <p:sldId id="276" r:id="rId42"/>
    <p:sldId id="293" r:id="rId43"/>
    <p:sldId id="280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9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62E39-BCE4-DC4C-978F-0D836D1E718C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A8447-1122-BA4B-8C58-C5D36C1FEA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A8447-1122-BA4B-8C58-C5D36C1FEA4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Autofit/>
          </a:bodyPr>
          <a:lstStyle>
            <a:lvl1pPr>
              <a:defRPr sz="5300">
                <a:solidFill>
                  <a:srgbClr val="009CDB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8565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924800" cy="1096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924800" cy="4267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1615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2B220A09-91F7-564E-A52A-E665913FB108}" type="datetimeFigureOut">
              <a:rPr lang="en-US" smtClean="0"/>
              <a:pPr/>
              <a:t>2/10/16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D4129CB2-99B3-DA4F-86E5-D9043ABC6F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38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subhead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442716"/>
            <a:ext cx="9144000" cy="341528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9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300" kern="1200">
          <a:solidFill>
            <a:srgbClr val="009CDB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048869"/>
            <a:ext cx="9144000" cy="18091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924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7924800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449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9CDB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8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8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8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peamerica.org/standards/guidelines/upload/Physical-Education-Program-Checklist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peamerica.org/standards/guidelines/upload/Appropriate-Instructional-Practices-Grid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peamerica.org/explorepe.cf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hyperlink" Target="http://www.letsmoveschools.or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apeamerica.org/prodev/50million.cfm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527076"/>
            <a:ext cx="9318816" cy="167335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/>
                <a:cs typeface="Arial Black"/>
              </a:rPr>
              <a:t>2016 </a:t>
            </a:r>
            <a:br>
              <a:rPr lang="en-US" sz="4000" dirty="0" smtClean="0">
                <a:latin typeface="Arial Black"/>
                <a:cs typeface="Arial Black"/>
              </a:rPr>
            </a:br>
            <a:r>
              <a:rPr lang="en-US" sz="4000" dirty="0" smtClean="0">
                <a:latin typeface="Arial Black"/>
                <a:cs typeface="Arial Black"/>
              </a:rPr>
              <a:t>State HAHPERD Workshop</a:t>
            </a:r>
            <a:endParaRPr lang="en-US" sz="4000" dirty="0"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58384"/>
            <a:ext cx="8077200" cy="1305202"/>
          </a:xfrm>
        </p:spPr>
        <p:txBody>
          <a:bodyPr/>
          <a:lstStyle/>
          <a:p>
            <a:r>
              <a:rPr lang="en-US" dirty="0" smtClean="0"/>
              <a:t>Leslie Hicks</a:t>
            </a:r>
          </a:p>
          <a:p>
            <a:r>
              <a:rPr lang="en-US" dirty="0" smtClean="0"/>
              <a:t>SHAPE America Physical Activity Council</a:t>
            </a:r>
          </a:p>
          <a:p>
            <a:r>
              <a:rPr lang="en-US" dirty="0" smtClean="0"/>
              <a:t>Academic Coach </a:t>
            </a:r>
          </a:p>
          <a:p>
            <a:r>
              <a:rPr lang="en-US" dirty="0" smtClean="0"/>
              <a:t>Chandler Unified School District (Arizona)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627" y="537084"/>
            <a:ext cx="3870997" cy="269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50 Million Strong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your role as a health and/or physical educator, you are uniquely poised to deliver the benefits of living a physically active and healthy life. </a:t>
            </a:r>
          </a:p>
          <a:p>
            <a:r>
              <a:rPr lang="en-US" dirty="0" smtClean="0"/>
              <a:t>By coming together as a profession, we can solidify public support for health and physical education as benefitting current and future generations.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your number?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838700" cy="4625609"/>
          </a:xfrm>
        </p:spPr>
        <p:txBody>
          <a:bodyPr/>
          <a:lstStyle/>
          <a:p>
            <a:r>
              <a:rPr lang="en-US" dirty="0" smtClean="0"/>
              <a:t>How many students do you teach each year?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20" y="1837987"/>
            <a:ext cx="3848100" cy="468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36702"/>
          <a:stretch>
            <a:fillRect/>
          </a:stretch>
        </p:blipFill>
        <p:spPr>
          <a:xfrm>
            <a:off x="17123" y="561577"/>
            <a:ext cx="4264517" cy="5556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840" y="561577"/>
            <a:ext cx="4761933" cy="5839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Education Program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and Environment</a:t>
            </a:r>
          </a:p>
          <a:p>
            <a:r>
              <a:rPr lang="en-US" dirty="0" smtClean="0"/>
              <a:t>Curriculum</a:t>
            </a:r>
          </a:p>
          <a:p>
            <a:r>
              <a:rPr lang="en-US" dirty="0" smtClean="0"/>
              <a:t>Appropriate Instruction</a:t>
            </a:r>
          </a:p>
          <a:p>
            <a:r>
              <a:rPr lang="en-US" dirty="0" smtClean="0"/>
              <a:t>Student Assessment</a:t>
            </a:r>
          </a:p>
          <a:p>
            <a:pPr>
              <a:buNone/>
            </a:pPr>
            <a:r>
              <a:rPr lang="en-US" sz="1400" dirty="0" smtClean="0">
                <a:hlinkClick r:id="rId2"/>
              </a:rPr>
              <a:t>http://www.shapeamerica.org/standards/guidelines/upload/Physical-Education-Program-Checklist.pdf</a:t>
            </a:r>
            <a:endParaRPr lang="en-US" sz="14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National Standards for K-12 Physical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9" y="1429336"/>
            <a:ext cx="4038601" cy="550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68" y="3846088"/>
            <a:ext cx="3193448" cy="1378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Based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National Standards &amp; Grade-Level Outcomes for K-12 Physical Education </a:t>
            </a:r>
            <a:r>
              <a:rPr lang="en-US" smtClean="0"/>
              <a:t>(2014)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686" y="3340795"/>
            <a:ext cx="2254548" cy="29309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41" y="3340795"/>
            <a:ext cx="3342557" cy="293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Physical Education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STANDARD 1 </a:t>
            </a:r>
            <a:endParaRPr lang="en-US" dirty="0" smtClean="0"/>
          </a:p>
          <a:p>
            <a:r>
              <a:rPr lang="en-US" dirty="0" smtClean="0"/>
              <a:t>The physically literate individual demonstrates competency in a variety of motor skills and movement patterns. </a:t>
            </a:r>
          </a:p>
          <a:p>
            <a:pPr>
              <a:buNone/>
            </a:pPr>
            <a:r>
              <a:rPr lang="en-US" b="1" dirty="0" smtClean="0"/>
              <a:t>STANDARD 2 </a:t>
            </a:r>
            <a:endParaRPr lang="en-US" dirty="0" smtClean="0"/>
          </a:p>
          <a:p>
            <a:r>
              <a:rPr lang="en-US" dirty="0" smtClean="0"/>
              <a:t>The physically literate individual applies knowledge of concepts, principles, strategies and tactics related to movement and performance.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STANDARD 3 </a:t>
            </a:r>
            <a:endParaRPr lang="en-US" dirty="0" smtClean="0"/>
          </a:p>
          <a:p>
            <a:r>
              <a:rPr lang="en-US" dirty="0" smtClean="0"/>
              <a:t>The physically literate individual demonstrates the knowledge and skills to achieve and maintain a health-enhancing level of physical activity and fitness. </a:t>
            </a:r>
          </a:p>
          <a:p>
            <a:pPr>
              <a:buNone/>
            </a:pPr>
            <a:r>
              <a:rPr lang="en-US" b="1" dirty="0" smtClean="0"/>
              <a:t>STANDARD 4 </a:t>
            </a:r>
            <a:endParaRPr lang="en-US" dirty="0" smtClean="0"/>
          </a:p>
          <a:p>
            <a:r>
              <a:rPr lang="en-US" dirty="0" smtClean="0"/>
              <a:t>The physically literate individual exhibits responsible personal and social behavior that respects self and others.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Physical Education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STANDARD 5 </a:t>
            </a:r>
            <a:endParaRPr lang="en-US" dirty="0" smtClean="0"/>
          </a:p>
          <a:p>
            <a:r>
              <a:rPr lang="en-US" dirty="0" smtClean="0"/>
              <a:t>The physically literate individual recognizes the value of physical activity for health, enjoyment, challenge, self-expression and/or social interaction.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Physical Education Standards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Appropriate Instructional Practice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Environment </a:t>
            </a:r>
          </a:p>
          <a:p>
            <a:r>
              <a:rPr lang="en-US" dirty="0" smtClean="0"/>
              <a:t>Instruction Strategies </a:t>
            </a:r>
          </a:p>
          <a:p>
            <a:r>
              <a:rPr lang="en-US" dirty="0" smtClean="0"/>
              <a:t>Curriculum </a:t>
            </a:r>
          </a:p>
          <a:p>
            <a:r>
              <a:rPr lang="en-US" dirty="0" smtClean="0"/>
              <a:t>Assessment </a:t>
            </a:r>
          </a:p>
          <a:p>
            <a:r>
              <a:rPr lang="en-US" dirty="0" smtClean="0"/>
              <a:t>Professionalism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http://www.shapeamerica.org/standards/guidelines/upload/Appropriate-Instructional-Practices-</a:t>
            </a:r>
            <a:r>
              <a:rPr lang="en-US" dirty="0" smtClean="0">
                <a:hlinkClick r:id="rId2"/>
              </a:rPr>
              <a:t>Grid.pdf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038601" cy="61880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Arizona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1204"/>
            <a:ext cx="4495800" cy="6124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563" y="790162"/>
            <a:ext cx="5207310" cy="610575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37759" y="171358"/>
            <a:ext cx="4038601" cy="618804"/>
          </a:xfrm>
          <a:prstGeom prst="rect">
            <a:avLst/>
          </a:prstGeom>
        </p:spPr>
        <p:txBody>
          <a:bodyPr vert="horz" lIns="91440" rIns="45720" rtlCol="0" anchor="ctr">
            <a:normAutofit fontScale="90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Hawaii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Establishing the Learning Environment</a:t>
            </a:r>
          </a:p>
          <a:p>
            <a:r>
              <a:rPr lang="en-US" dirty="0" smtClean="0"/>
              <a:t>Exercise as Punishment</a:t>
            </a:r>
          </a:p>
          <a:p>
            <a:r>
              <a:rPr lang="en-US" dirty="0" smtClean="0"/>
              <a:t>Safety </a:t>
            </a:r>
          </a:p>
          <a:p>
            <a:r>
              <a:rPr lang="en-US" dirty="0" smtClean="0"/>
              <a:t>Diversity</a:t>
            </a:r>
          </a:p>
          <a:p>
            <a:r>
              <a:rPr lang="en-US" dirty="0" smtClean="0"/>
              <a:t>Equity</a:t>
            </a:r>
          </a:p>
          <a:p>
            <a:r>
              <a:rPr lang="en-US" dirty="0" smtClean="0"/>
              <a:t>Inclusion</a:t>
            </a:r>
          </a:p>
          <a:p>
            <a:r>
              <a:rPr lang="en-US" dirty="0" smtClean="0"/>
              <a:t>Competition &amp; Cooperation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Expectations for Student Learning</a:t>
            </a:r>
          </a:p>
          <a:p>
            <a:r>
              <a:rPr lang="en-US" dirty="0" smtClean="0"/>
              <a:t>Class Organization</a:t>
            </a:r>
          </a:p>
          <a:p>
            <a:r>
              <a:rPr lang="en-US" dirty="0" smtClean="0"/>
              <a:t>Class Design </a:t>
            </a:r>
          </a:p>
          <a:p>
            <a:r>
              <a:rPr lang="en-US" dirty="0" smtClean="0"/>
              <a:t>Learning Time</a:t>
            </a:r>
          </a:p>
          <a:p>
            <a:r>
              <a:rPr lang="en-US" dirty="0" smtClean="0"/>
              <a:t>Maximum Participation</a:t>
            </a:r>
          </a:p>
          <a:p>
            <a:r>
              <a:rPr lang="en-US" dirty="0" smtClean="0"/>
              <a:t>Teaching/Learning Styles </a:t>
            </a:r>
          </a:p>
          <a:p>
            <a:r>
              <a:rPr lang="en-US" dirty="0" smtClean="0"/>
              <a:t>Teacher Enthusiasm</a:t>
            </a:r>
          </a:p>
          <a:p>
            <a:r>
              <a:rPr lang="en-US" dirty="0" smtClean="0"/>
              <a:t>Success Rate</a:t>
            </a:r>
          </a:p>
          <a:p>
            <a:r>
              <a:rPr lang="en-US" dirty="0" smtClean="0"/>
              <a:t>Teacher Feedback</a:t>
            </a:r>
          </a:p>
          <a:p>
            <a:r>
              <a:rPr lang="en-US" dirty="0" smtClean="0"/>
              <a:t>Technology Use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Productive Motor Skill Learning Experiences</a:t>
            </a:r>
          </a:p>
          <a:p>
            <a:r>
              <a:rPr lang="en-US" dirty="0" smtClean="0"/>
              <a:t>Concept Knowledge </a:t>
            </a:r>
          </a:p>
          <a:p>
            <a:r>
              <a:rPr lang="en-US" dirty="0" smtClean="0"/>
              <a:t>Regular Participation</a:t>
            </a:r>
          </a:p>
          <a:p>
            <a:r>
              <a:rPr lang="en-US" dirty="0" smtClean="0"/>
              <a:t>Developing Health-Related Fitness</a:t>
            </a:r>
          </a:p>
          <a:p>
            <a:r>
              <a:rPr lang="en-US" dirty="0" smtClean="0"/>
              <a:t>Self-Responsibility &amp; Social Skills</a:t>
            </a:r>
          </a:p>
          <a:p>
            <a:r>
              <a:rPr lang="en-US" dirty="0" smtClean="0"/>
              <a:t>Valuing Physical Activity</a:t>
            </a:r>
          </a:p>
          <a:p>
            <a:r>
              <a:rPr lang="en-US" dirty="0" smtClean="0"/>
              <a:t>Interdisciplinary Instruction</a:t>
            </a:r>
          </a:p>
          <a:p>
            <a:r>
              <a:rPr lang="en-US" dirty="0" smtClean="0"/>
              <a:t>Special Events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04936"/>
            <a:ext cx="4040188" cy="715355"/>
          </a:xfrm>
        </p:spPr>
        <p:txBody>
          <a:bodyPr/>
          <a:lstStyle/>
          <a:p>
            <a:r>
              <a:rPr lang="en-US" dirty="0" smtClean="0"/>
              <a:t>Appropriate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-1" y="2043769"/>
            <a:ext cx="4645026" cy="3951288"/>
          </a:xfrm>
        </p:spPr>
        <p:txBody>
          <a:bodyPr>
            <a:noAutofit/>
          </a:bodyPr>
          <a:lstStyle/>
          <a:p>
            <a:r>
              <a:rPr lang="en-US" dirty="0" smtClean="0"/>
              <a:t>Teachers adapt their lessons for different classes within and between grade levels. </a:t>
            </a:r>
          </a:p>
          <a:p>
            <a:r>
              <a:rPr lang="en-US" dirty="0" smtClean="0"/>
              <a:t>Teachers design progressions that allow students to build on previously learned content and skills by focusing on lifetime activities. </a:t>
            </a:r>
          </a:p>
          <a:p>
            <a:r>
              <a:rPr lang="en-US" dirty="0" smtClean="0"/>
              <a:t>Teachers design progressions that allow students to build on previously learned content and skills, by focusing on lifetime activities.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69654"/>
            <a:ext cx="4041775" cy="715355"/>
          </a:xfrm>
        </p:spPr>
        <p:txBody>
          <a:bodyPr/>
          <a:lstStyle/>
          <a:p>
            <a:r>
              <a:rPr lang="en-US" dirty="0" smtClean="0"/>
              <a:t>Inappropriate Practice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90846"/>
            <a:ext cx="4498975" cy="4867154"/>
          </a:xfrm>
        </p:spPr>
        <p:txBody>
          <a:bodyPr>
            <a:normAutofit/>
          </a:bodyPr>
          <a:lstStyle/>
          <a:p>
            <a:r>
              <a:rPr lang="en-US" dirty="0" smtClean="0"/>
              <a:t>The same lesson plans and activities are used for all grade levels. </a:t>
            </a:r>
          </a:p>
          <a:p>
            <a:r>
              <a:rPr lang="en-US" dirty="0" smtClean="0"/>
              <a:t>Teachers teach all students the same skills year after year. Activities are the same for all grade levels.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same games and activities are used for all grade levels through- out the year.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Use </a:t>
            </a:r>
          </a:p>
          <a:p>
            <a:r>
              <a:rPr lang="en-US" dirty="0" smtClean="0"/>
              <a:t>Variety of Assessments</a:t>
            </a:r>
          </a:p>
          <a:p>
            <a:r>
              <a:rPr lang="en-US" dirty="0" smtClean="0"/>
              <a:t>Fitness Testing</a:t>
            </a:r>
          </a:p>
          <a:p>
            <a:r>
              <a:rPr lang="en-US" dirty="0" smtClean="0"/>
              <a:t>Testing Procedures</a:t>
            </a:r>
          </a:p>
          <a:p>
            <a:r>
              <a:rPr lang="en-US" dirty="0" smtClean="0"/>
              <a:t>Reporting Student Progress </a:t>
            </a:r>
          </a:p>
          <a:p>
            <a:r>
              <a:rPr lang="en-US" dirty="0" smtClean="0"/>
              <a:t>Grading  </a:t>
            </a:r>
          </a:p>
          <a:p>
            <a:r>
              <a:rPr lang="en-US" dirty="0" smtClean="0"/>
              <a:t>Program Assessment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Professional Growth</a:t>
            </a:r>
          </a:p>
          <a:p>
            <a:r>
              <a:rPr lang="en-US" dirty="0" smtClean="0"/>
              <a:t>Professional Learning Community </a:t>
            </a:r>
          </a:p>
          <a:p>
            <a:r>
              <a:rPr lang="en-US" dirty="0" smtClean="0"/>
              <a:t>Advocacy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Components of Physical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 Essential Components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Policy and Environment</a:t>
            </a:r>
          </a:p>
          <a:p>
            <a:r>
              <a:rPr lang="en-US" dirty="0" smtClean="0"/>
              <a:t>Curriculum Appropriate Instruction </a:t>
            </a:r>
          </a:p>
          <a:p>
            <a:r>
              <a:rPr lang="en-US" dirty="0" smtClean="0"/>
              <a:t>Student Assessment</a:t>
            </a:r>
            <a:r>
              <a:rPr lang="en-US" dirty="0" smtClean="0"/>
              <a:t> 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2"/>
              </a:rPr>
              <a:t>http://www.shapeamerica.org/</a:t>
            </a:r>
            <a:r>
              <a:rPr lang="en-US" dirty="0" smtClean="0">
                <a:hlinkClick r:id="rId2"/>
              </a:rPr>
              <a:t>explorepe.cfm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040" y="1773936"/>
            <a:ext cx="3253760" cy="462381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CSPAP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0" y="1403462"/>
            <a:ext cx="5207310" cy="610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School Physical Activity Program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65" y="1536597"/>
            <a:ext cx="5619619" cy="523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51580"/>
            <a:ext cx="8347056" cy="35749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Let’s Move! Active Schools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SHAPE America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9" y="1429336"/>
            <a:ext cx="4038601" cy="55018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068" y="2734705"/>
            <a:ext cx="3193448" cy="137898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Let’s Move! Active Schools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-19460" b="-1946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923295" y="6031468"/>
            <a:ext cx="32974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www.letsmoveschools.org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0000"/>
                </a:solidFill>
              </a:rPr>
              <a:t>Let’s Move! Active Schools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Evaluate. How is your school moving? </a:t>
            </a:r>
          </a:p>
          <a:p>
            <a:r>
              <a:rPr lang="en-US" dirty="0" smtClean="0"/>
              <a:t>The assessment tool will help you see where you already shine and where you need to step it up. 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6182" y="1408176"/>
            <a:ext cx="2498725" cy="730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6122" y="1408176"/>
            <a:ext cx="6645275" cy="542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Move! Active Schools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Arizona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What’s on your to do list?</a:t>
            </a:r>
          </a:p>
          <a:p>
            <a:r>
              <a:rPr lang="en-US" dirty="0" smtClean="0"/>
              <a:t>ESSA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39" y="1429336"/>
            <a:ext cx="4038601" cy="5501861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Student Succeeds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1433576"/>
            <a:ext cx="7670800" cy="5375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Student Succeeds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50840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U.S. Congress passed the Every Student Succeeds Act (ESSA) in December 2015, reauthorizing the Elementary and Secondary Education Act (ESEA) of 1965. </a:t>
            </a:r>
          </a:p>
          <a:p>
            <a:endParaRPr lang="en-US" dirty="0" smtClean="0"/>
          </a:p>
          <a:p>
            <a:r>
              <a:rPr lang="en-US" dirty="0" smtClean="0"/>
              <a:t>President Obama signed the bill into law on December 10.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99" y="2612136"/>
            <a:ext cx="4142471" cy="2747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ESSA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Government Authority </a:t>
            </a:r>
          </a:p>
          <a:p>
            <a:pPr lvl="1"/>
            <a:r>
              <a:rPr lang="en-US" dirty="0" smtClean="0"/>
              <a:t>the goal was to strike the right balance between the respective roles of federal, state and local governments in formulating education policy.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Standards and Assessments </a:t>
            </a:r>
          </a:p>
          <a:p>
            <a:pPr lvl="1"/>
            <a:r>
              <a:rPr lang="en-US" dirty="0" smtClean="0"/>
              <a:t>States must still adopt challenging standards for academic subjects. </a:t>
            </a:r>
          </a:p>
          <a:p>
            <a:r>
              <a:rPr lang="en-US" dirty="0" smtClean="0"/>
              <a:t>Teacher Requirements </a:t>
            </a:r>
          </a:p>
          <a:p>
            <a:r>
              <a:rPr lang="en-US" dirty="0" smtClean="0"/>
              <a:t>Teacher and Principal Evaluation </a:t>
            </a:r>
          </a:p>
          <a:p>
            <a:r>
              <a:rPr lang="en-US" dirty="0" smtClean="0"/>
              <a:t>Core Subjects vs. Well-Rounded Education </a:t>
            </a:r>
          </a:p>
          <a:p>
            <a:r>
              <a:rPr lang="en-US" dirty="0" smtClean="0"/>
              <a:t>Consolidation of Programs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ESSA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Teacher Requirements </a:t>
            </a:r>
          </a:p>
          <a:p>
            <a:pPr lvl="1"/>
            <a:r>
              <a:rPr lang="en-US" dirty="0" smtClean="0"/>
              <a:t>States have the authority to set their own teacher requirements and licensure standards.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Teacher and Principal Evaluation </a:t>
            </a:r>
          </a:p>
          <a:p>
            <a:pPr lvl="1"/>
            <a:r>
              <a:rPr lang="en-US" dirty="0" smtClean="0"/>
              <a:t>States and school districts must develop and implement teacher and principal evaluation systems that are based in part on evidence of student achievement.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Core Subjects vs. Well-Rounded Education </a:t>
            </a:r>
          </a:p>
          <a:p>
            <a:r>
              <a:rPr lang="en-US" dirty="0" smtClean="0"/>
              <a:t>Consolidation of Programs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Basics of ESSA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Core Subjects vs. Well-Rounded Education </a:t>
            </a:r>
          </a:p>
          <a:p>
            <a:pPr lvl="1"/>
            <a:r>
              <a:rPr lang="en-US" dirty="0" smtClean="0"/>
              <a:t>While school health and physical education were not included in No Child Left Behind – which led to restricted access to program funding – they are included in the ESSA definition of well-rounded education.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Consolidation of Programs</a:t>
            </a:r>
          </a:p>
          <a:p>
            <a:pPr lvl="1"/>
            <a:r>
              <a:rPr lang="en-US" dirty="0" smtClean="0"/>
              <a:t>Programs have been consolidated in ESSA into a large block grant of funds that will be distributed to states.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ESSA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018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School health and physical education are identified as part of a student’s “well-rounded” education. The term “well-rounded education” replaces the term “core subjects” used in previous authorizations of the Elementary and Secondary Education Act.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Being part of the definition of a well-rounded education puts school health and physical education on a level playing field with other academic subjects.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959"/>
            <a:ext cx="7772400" cy="1470025"/>
          </a:xfrm>
        </p:spPr>
        <p:txBody>
          <a:bodyPr/>
          <a:lstStyle/>
          <a:p>
            <a:r>
              <a:rPr lang="en-US" sz="4800" dirty="0" smtClean="0"/>
              <a:t>Physical Education</a:t>
            </a:r>
            <a:br>
              <a:rPr lang="en-US" sz="4800" dirty="0" smtClean="0"/>
            </a:br>
            <a:r>
              <a:rPr lang="en-US" sz="4800" dirty="0" smtClean="0"/>
              <a:t>Physical Activity</a:t>
            </a:r>
            <a:br>
              <a:rPr lang="en-US" sz="4800" dirty="0" smtClean="0"/>
            </a:br>
            <a:r>
              <a:rPr lang="en-US" sz="4800" dirty="0" smtClean="0"/>
              <a:t>Health Education</a:t>
            </a:r>
            <a:br>
              <a:rPr lang="en-US" sz="4800" dirty="0" smtClean="0"/>
            </a:br>
            <a:r>
              <a:rPr lang="en-US" sz="4800" dirty="0" smtClean="0"/>
              <a:t>Research</a:t>
            </a:r>
            <a:endParaRPr lang="en-US" sz="4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199764"/>
            <a:ext cx="8781106" cy="867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CDB"/>
                </a:solidFill>
                <a:effectLst/>
                <a:uLnTx/>
                <a:uFillTx/>
                <a:latin typeface="Franklin Gothic Demi" panose="020B0703020102020204" pitchFamily="34" charset="0"/>
                <a:ea typeface="+mj-ea"/>
                <a:cs typeface="+mj-cs"/>
              </a:rPr>
              <a:t>SHAPE America Councils</a:t>
            </a:r>
            <a:endParaRPr kumimoji="0" lang="en-US" sz="5300" b="1" i="0" u="none" strike="noStrike" kern="1200" cap="none" spc="0" normalizeH="0" baseline="0" noProof="0" dirty="0">
              <a:ln>
                <a:noFill/>
              </a:ln>
              <a:solidFill>
                <a:srgbClr val="009CDB"/>
              </a:solidFill>
              <a:effectLst/>
              <a:uLnTx/>
              <a:uFillTx/>
              <a:latin typeface="Franklin Gothic Demi" panose="020B07030201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7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ESSA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School districts will be able to access funding from </a:t>
            </a:r>
            <a:r>
              <a:rPr lang="en-US" dirty="0" smtClean="0">
                <a:solidFill>
                  <a:srgbClr val="0000FF"/>
                </a:solidFill>
              </a:rPr>
              <a:t>Title I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00FF"/>
                </a:solidFill>
              </a:rPr>
              <a:t>Title II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00FF"/>
                </a:solidFill>
              </a:rPr>
              <a:t>Title IV </a:t>
            </a:r>
            <a:r>
              <a:rPr lang="en-US" dirty="0" smtClean="0"/>
              <a:t>through their state department of education. The process for accessing these funds is still being developed by the Department of Education with oversight from Congress.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 Student Succeeds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670" y="1408176"/>
            <a:ext cx="68167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Charge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Review existing programs, products, services and activities in relation to the strategic plan and recommended continuation, revision or elimination</a:t>
            </a:r>
          </a:p>
          <a:p>
            <a:pPr lvl="0"/>
            <a:r>
              <a:rPr lang="en-US" dirty="0" smtClean="0"/>
              <a:t>Assess </a:t>
            </a:r>
            <a:r>
              <a:rPr lang="en-US" dirty="0"/>
              <a:t>proposal submissions for the SHAPE America </a:t>
            </a:r>
            <a:r>
              <a:rPr lang="en-US" dirty="0" smtClean="0"/>
              <a:t>convention</a:t>
            </a:r>
          </a:p>
          <a:p>
            <a:pPr lvl="0"/>
            <a:r>
              <a:rPr lang="en-US" dirty="0" smtClean="0"/>
              <a:t>Brainstorm potential new programs, products and services</a:t>
            </a:r>
            <a:endParaRPr lang="en-US" dirty="0"/>
          </a:p>
          <a:p>
            <a:r>
              <a:rPr lang="en-US" dirty="0" smtClean="0"/>
              <a:t>Facilitate the work of SHAPE Task Forces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53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Education Council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Current Task Force Projects with council liaison</a:t>
            </a:r>
          </a:p>
          <a:p>
            <a:pPr lvl="1"/>
            <a:r>
              <a:rPr lang="en-US" dirty="0" smtClean="0"/>
              <a:t>Appropriate Uses of Fitness Measurement (Jayne Greenberg)</a:t>
            </a:r>
          </a:p>
          <a:p>
            <a:pPr lvl="1"/>
            <a:r>
              <a:rPr lang="en-US" dirty="0" smtClean="0"/>
              <a:t>User Friendly Standards (Theresa Purcell Cone)</a:t>
            </a:r>
          </a:p>
          <a:p>
            <a:pPr lvl="1"/>
            <a:r>
              <a:rPr lang="en-US" dirty="0" smtClean="0"/>
              <a:t>Recess Position Statement (Brian Devore)</a:t>
            </a:r>
          </a:p>
          <a:p>
            <a:pPr lvl="1"/>
            <a:r>
              <a:rPr lang="en-US" dirty="0" smtClean="0"/>
              <a:t>Standards Based Grading Progress Report (K. Andrew R. Richard)</a:t>
            </a:r>
          </a:p>
          <a:p>
            <a:pPr lvl="1"/>
            <a:r>
              <a:rPr lang="en-US" dirty="0" smtClean="0"/>
              <a:t>Waivers and Exemptions Task Force (Terri Drain)</a:t>
            </a:r>
          </a:p>
          <a:p>
            <a:pPr lvl="1"/>
            <a:r>
              <a:rPr lang="en-US" dirty="0" smtClean="0"/>
              <a:t>Student Growth Measures Task Force (</a:t>
            </a:r>
            <a:r>
              <a:rPr lang="en-US" dirty="0" err="1" smtClean="0"/>
              <a:t>Jeana</a:t>
            </a:r>
            <a:r>
              <a:rPr lang="en-US" dirty="0" smtClean="0"/>
              <a:t> Haag)</a:t>
            </a:r>
          </a:p>
          <a:p>
            <a:pPr lvl="1"/>
            <a:r>
              <a:rPr lang="en-US" dirty="0"/>
              <a:t>Current Task Force Projects with council liaison</a:t>
            </a:r>
          </a:p>
          <a:p>
            <a:pPr lvl="1"/>
            <a:r>
              <a:rPr lang="en-US" dirty="0" smtClean="0"/>
              <a:t>Starting an Adapted Physical Education Program FAQ (Kristi Roth)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8412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040" y="1773936"/>
            <a:ext cx="3253760" cy="4623816"/>
          </a:xfrm>
        </p:spPr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50 Million Strong by 2029</a:t>
            </a:r>
            <a:endParaRPr lang="en-US" dirty="0">
              <a:latin typeface="Arial Black"/>
              <a:cs typeface="Arial Black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80" y="1403462"/>
            <a:ext cx="5207310" cy="6105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6683" y="-14269"/>
            <a:ext cx="13201991" cy="687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/>
                <a:cs typeface="Arial Black"/>
              </a:rPr>
              <a:t>50 Million Strong</a:t>
            </a:r>
            <a:endParaRPr lang="en-US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approximately 50 million students currently enrolled in America’s elementary and secondary schools (grades pre-K to 12), “50 Million Strong by 2029” is SHAPE America’s commitment to empower all children to lead healthy and active lives through effective health and physical education programs.</a:t>
            </a:r>
            <a:r>
              <a:rPr lang="en-US" dirty="0" smtClean="0"/>
              <a:t> </a:t>
            </a:r>
            <a:r>
              <a:rPr lang="en-US" smtClean="0">
                <a:hlinkClick r:id="rId2"/>
              </a:rPr>
              <a:t>http://www.shapeamerica.org/prodev</a:t>
            </a:r>
            <a:r>
              <a:rPr lang="en-US" smtClean="0">
                <a:hlinkClick r:id="rId2"/>
              </a:rPr>
              <a:t>/</a:t>
            </a:r>
            <a:r>
              <a:rPr lang="en-US" smtClean="0">
                <a:hlinkClick r:id="rId2"/>
              </a:rPr>
              <a:t>50million.cfm</a:t>
            </a:r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HAPE America webina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1184</Words>
  <Application>Microsoft Macintosh PowerPoint</Application>
  <PresentationFormat>On-screen Show (4:3)</PresentationFormat>
  <Paragraphs>176</Paragraphs>
  <Slides>41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Module</vt:lpstr>
      <vt:lpstr>SHAPE America webinar template</vt:lpstr>
      <vt:lpstr>SHAPE America Text Slide</vt:lpstr>
      <vt:lpstr>2016  State HAHPERD Workshop</vt:lpstr>
      <vt:lpstr>Arizona</vt:lpstr>
      <vt:lpstr>Arizona </vt:lpstr>
      <vt:lpstr>Physical Education Physical Activity Health Education Research</vt:lpstr>
      <vt:lpstr>Our Charge</vt:lpstr>
      <vt:lpstr>Physical Education Council </vt:lpstr>
      <vt:lpstr>Hawaii</vt:lpstr>
      <vt:lpstr>Slide 8</vt:lpstr>
      <vt:lpstr>50 Million Strong</vt:lpstr>
      <vt:lpstr>50 Million Strong</vt:lpstr>
      <vt:lpstr>What’s your number?</vt:lpstr>
      <vt:lpstr>Slide 12</vt:lpstr>
      <vt:lpstr>Physical Education Program Checklist</vt:lpstr>
      <vt:lpstr>Arizona </vt:lpstr>
      <vt:lpstr>Standards Based Instruction</vt:lpstr>
      <vt:lpstr>National Physical Education Standards</vt:lpstr>
      <vt:lpstr>National Physical Education Standards</vt:lpstr>
      <vt:lpstr>National Physical Education Standards</vt:lpstr>
      <vt:lpstr>Appropriate Instructional Practice Guidelines</vt:lpstr>
      <vt:lpstr>Learning Environment </vt:lpstr>
      <vt:lpstr>Instructional Strategies </vt:lpstr>
      <vt:lpstr>Curriculum</vt:lpstr>
      <vt:lpstr>Example</vt:lpstr>
      <vt:lpstr>Assessment</vt:lpstr>
      <vt:lpstr>Professionalism </vt:lpstr>
      <vt:lpstr>Essential Components of Physical Education</vt:lpstr>
      <vt:lpstr>Hawaii</vt:lpstr>
      <vt:lpstr>Comprehensive School Physical Activity Program</vt:lpstr>
      <vt:lpstr>Let’s Move! Active Schools</vt:lpstr>
      <vt:lpstr>Let’s Move! Active Schools</vt:lpstr>
      <vt:lpstr>Let’s Move! Active Schools</vt:lpstr>
      <vt:lpstr>Slide 32</vt:lpstr>
      <vt:lpstr>Arizona </vt:lpstr>
      <vt:lpstr>Every Student Succeeds Act</vt:lpstr>
      <vt:lpstr>Every Student Succeeds Act</vt:lpstr>
      <vt:lpstr>Basics of ESSA </vt:lpstr>
      <vt:lpstr>Basics of ESSA </vt:lpstr>
      <vt:lpstr>Basics of ESSA </vt:lpstr>
      <vt:lpstr>Basics of ESSA </vt:lpstr>
      <vt:lpstr>Basics of ESSA </vt:lpstr>
      <vt:lpstr>Every Student Succeeds </vt:lpstr>
    </vt:vector>
  </TitlesOfParts>
  <Company>Chandler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 Hicks</dc:creator>
  <cp:lastModifiedBy>Leslie Hicks</cp:lastModifiedBy>
  <cp:revision>12</cp:revision>
  <dcterms:created xsi:type="dcterms:W3CDTF">2016-02-10T18:44:34Z</dcterms:created>
  <dcterms:modified xsi:type="dcterms:W3CDTF">2016-02-10T18:51:03Z</dcterms:modified>
</cp:coreProperties>
</file>